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28" r:id="rId2"/>
    <p:sldId id="362" r:id="rId3"/>
    <p:sldId id="367" r:id="rId4"/>
    <p:sldId id="363" r:id="rId5"/>
    <p:sldId id="364" r:id="rId6"/>
    <p:sldId id="352" r:id="rId7"/>
    <p:sldId id="366" r:id="rId8"/>
    <p:sldId id="365" r:id="rId9"/>
  </p:sldIdLst>
  <p:sldSz cx="9144000" cy="6858000" type="screen4x3"/>
  <p:notesSz cx="6834188" cy="99790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23DD"/>
    <a:srgbClr val="B317AC"/>
    <a:srgbClr val="68F879"/>
    <a:srgbClr val="C40606"/>
    <a:srgbClr val="C4FCCB"/>
    <a:srgbClr val="FEE3DA"/>
    <a:srgbClr val="F5D7F5"/>
    <a:srgbClr val="EFDD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52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61481" cy="498951"/>
          </a:xfrm>
          <a:prstGeom prst="rect">
            <a:avLst/>
          </a:prstGeom>
        </p:spPr>
        <p:txBody>
          <a:bodyPr vert="horz" lIns="91915" tIns="45958" rIns="91915" bIns="4595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71126" y="1"/>
            <a:ext cx="2961481" cy="498951"/>
          </a:xfrm>
          <a:prstGeom prst="rect">
            <a:avLst/>
          </a:prstGeom>
        </p:spPr>
        <p:txBody>
          <a:bodyPr vert="horz" lIns="91915" tIns="45958" rIns="91915" bIns="4595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7F9DCE9-F5EA-4B72-AD19-08F135E8108D}" type="datetimeFigureOut">
              <a:rPr lang="ru-RU"/>
              <a:pPr>
                <a:defRPr/>
              </a:pPr>
              <a:t>11.11.2024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7713"/>
            <a:ext cx="4989512" cy="3741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15" tIns="45958" rIns="91915" bIns="45958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3420" y="4740038"/>
            <a:ext cx="5467350" cy="4490561"/>
          </a:xfrm>
          <a:prstGeom prst="rect">
            <a:avLst/>
          </a:prstGeom>
        </p:spPr>
        <p:txBody>
          <a:bodyPr vert="horz" lIns="91915" tIns="45958" rIns="91915" bIns="45958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78343"/>
            <a:ext cx="2961481" cy="498951"/>
          </a:xfrm>
          <a:prstGeom prst="rect">
            <a:avLst/>
          </a:prstGeom>
        </p:spPr>
        <p:txBody>
          <a:bodyPr vert="horz" lIns="91915" tIns="45958" rIns="91915" bIns="4595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71126" y="9478343"/>
            <a:ext cx="2961481" cy="498951"/>
          </a:xfrm>
          <a:prstGeom prst="rect">
            <a:avLst/>
          </a:prstGeom>
        </p:spPr>
        <p:txBody>
          <a:bodyPr vert="horz" lIns="91915" tIns="45958" rIns="91915" bIns="4595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1877D3B-155B-4AC0-9F5F-A1AB8DD1560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5350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8AF8231-7F03-45C6-8D02-860E797CD36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6C7D9-E952-417F-864B-8B11AACC1F82}" type="datetimeFigureOut">
              <a:rPr lang="ru-RU"/>
              <a:pPr>
                <a:defRPr/>
              </a:pPr>
              <a:t>11.11.2024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89498-7196-41E1-ADD0-0D3A10FA14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07878-E477-4FED-9B5D-A6AE9406C6DD}" type="datetimeFigureOut">
              <a:rPr lang="ru-RU"/>
              <a:pPr>
                <a:defRPr/>
              </a:pPr>
              <a:t>11.11.2024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39B6B-F7B3-412F-82AE-DC5A06D9F0E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6416A-6619-4133-9A1D-4002EA705ADB}" type="datetimeFigureOut">
              <a:rPr lang="ru-RU"/>
              <a:pPr>
                <a:defRPr/>
              </a:pPr>
              <a:t>11.11.2024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C8477-D02C-4F13-BD6E-8F85D75C3B3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141DD-8AF3-4A0B-8BC9-45566BA3C7D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FAF46-B897-4812-B41C-CBB6F3F61EB5}" type="datetimeFigureOut">
              <a:rPr lang="ru-RU"/>
              <a:pPr>
                <a:defRPr/>
              </a:pPr>
              <a:t>11.11.2024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8D7B5-FC31-461F-8285-84B08E53E25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9D91D-4266-432D-9EB3-7B6A2366423B}" type="datetimeFigureOut">
              <a:rPr lang="ru-RU"/>
              <a:pPr>
                <a:defRPr/>
              </a:pPr>
              <a:t>11.11.2024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FFB0D-B66A-43EA-B8F5-B2E6384E06A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E1674-8A76-44E9-BBF8-22B34CC0518B}" type="datetimeFigureOut">
              <a:rPr lang="ru-RU"/>
              <a:pPr>
                <a:defRPr/>
              </a:pPr>
              <a:t>11.11.2024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F27C4-58A7-4B64-9E4E-06EBC8DBB39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C4295-0661-4B74-BF09-F023B1576F23}" type="datetimeFigureOut">
              <a:rPr lang="ru-RU"/>
              <a:pPr>
                <a:defRPr/>
              </a:pPr>
              <a:t>11.11.2024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FFDF7-E898-4092-9FC6-5EAE5D0A7CA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57C4E-D7B0-4988-B45E-7052BAA503A4}" type="datetimeFigureOut">
              <a:rPr lang="ru-RU"/>
              <a:pPr>
                <a:defRPr/>
              </a:pPr>
              <a:t>11.11.2024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1A430-9B77-49DE-8ED1-403D59E34E1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35E76-470F-4CC8-AFB1-2BF26A94D9BF}" type="datetimeFigureOut">
              <a:rPr lang="ru-RU"/>
              <a:pPr>
                <a:defRPr/>
              </a:pPr>
              <a:t>11.11.2024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91804-B26C-465D-B134-9C57CCCDAD1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EF923-5F73-41FE-9CD5-171FF14A94D7}" type="datetimeFigureOut">
              <a:rPr lang="ru-RU"/>
              <a:pPr>
                <a:defRPr/>
              </a:pPr>
              <a:t>11.11.2024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CA488-2222-4D43-8593-1D6DA891E15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4852F-59E3-4F03-ACFA-26A94165B8FB}" type="datetimeFigureOut">
              <a:rPr lang="ru-RU"/>
              <a:pPr>
                <a:defRPr/>
              </a:pPr>
              <a:t>11.11.2024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3EBCC-F310-4F0A-A138-217F9EE1AE8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47A7216-229B-488F-B4E1-D2CF1A87B18A}" type="datetimeFigureOut">
              <a:rPr lang="ru-RU"/>
              <a:pPr>
                <a:defRPr/>
              </a:pPr>
              <a:t>11.11.2024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4DB8C0F-2322-4DB7-8F00-F5BBE3273DC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2" r:id="rId1"/>
    <p:sldLayoutId id="2147483983" r:id="rId2"/>
    <p:sldLayoutId id="2147483984" r:id="rId3"/>
    <p:sldLayoutId id="2147483985" r:id="rId4"/>
    <p:sldLayoutId id="2147483986" r:id="rId5"/>
    <p:sldLayoutId id="2147483987" r:id="rId6"/>
    <p:sldLayoutId id="2147483988" r:id="rId7"/>
    <p:sldLayoutId id="2147483989" r:id="rId8"/>
    <p:sldLayoutId id="2147483990" r:id="rId9"/>
    <p:sldLayoutId id="2147483991" r:id="rId10"/>
    <p:sldLayoutId id="2147483992" r:id="rId11"/>
    <p:sldLayoutId id="214748399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6768" y="2293619"/>
            <a:ext cx="805117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4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прокурорлық қадағалауы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5661248"/>
            <a:ext cx="3136508" cy="558730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7E24ED3-DBD5-42F6-9ADE-2CC6D6AC5F87}"/>
              </a:ext>
            </a:extLst>
          </p:cNvPr>
          <p:cNvSpPr/>
          <p:nvPr/>
        </p:nvSpPr>
        <p:spPr>
          <a:xfrm>
            <a:off x="-25008" y="1190840"/>
            <a:ext cx="910120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Қазақстан Республикасының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40AA6A-B1C4-4BBD-9FF0-29F058508F5E}"/>
              </a:ext>
            </a:extLst>
          </p:cNvPr>
          <p:cNvSpPr txBox="1"/>
          <p:nvPr/>
        </p:nvSpPr>
        <p:spPr>
          <a:xfrm>
            <a:off x="1691680" y="4148882"/>
            <a:ext cx="51634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Пәннің қысқаша мазмұны</a:t>
            </a:r>
            <a:endParaRPr lang="ru-RU" sz="1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187D94-7AAD-43AC-83E1-52BA46A624D8}"/>
              </a:ext>
            </a:extLst>
          </p:cNvPr>
          <p:cNvSpPr txBox="1"/>
          <p:nvPr/>
        </p:nvSpPr>
        <p:spPr>
          <a:xfrm>
            <a:off x="5078390" y="5178065"/>
            <a:ext cx="413995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kk-KZ" sz="1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Құрастырушы: з.ғ.к. Турашев Е.Н.</a:t>
            </a:r>
            <a:endParaRPr lang="ru-RU" sz="16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334" y="162880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90170" algn="just"/>
            <a:r>
              <a:rPr lang="kk-KZ" sz="2400" b="1" dirty="0">
                <a:solidFill>
                  <a:srgbClr val="FF0000"/>
                </a:solidFill>
              </a:rPr>
              <a:t>Пәннің мақсаты</a:t>
            </a:r>
            <a:r>
              <a:rPr lang="kk-KZ" sz="2400" dirty="0"/>
              <a:t> </a:t>
            </a:r>
            <a:r>
              <a:rPr lang="kk-KZ" sz="2000" dirty="0"/>
              <a:t>- </a:t>
            </a:r>
            <a:r>
              <a:rPr lang="en-US" sz="2000" dirty="0"/>
              <a:t> </a:t>
            </a:r>
            <a:r>
              <a:rPr lang="ru-RU" dirty="0" err="1"/>
              <a:t>прокурорлық</a:t>
            </a:r>
            <a:r>
              <a:rPr lang="ru-RU" dirty="0"/>
              <a:t> </a:t>
            </a:r>
            <a:r>
              <a:rPr lang="ru-RU" dirty="0" err="1"/>
              <a:t>қадағалаудың</a:t>
            </a:r>
            <a:r>
              <a:rPr lang="ru-RU" dirty="0"/>
              <a:t> </a:t>
            </a:r>
            <a:r>
              <a:rPr lang="ru-RU" dirty="0" err="1"/>
              <a:t>құқықтық</a:t>
            </a:r>
            <a:r>
              <a:rPr lang="ru-RU" dirty="0"/>
              <a:t> </a:t>
            </a:r>
            <a:r>
              <a:rPr lang="ru-RU" dirty="0" err="1"/>
              <a:t>негізімен</a:t>
            </a:r>
            <a:r>
              <a:rPr lang="ru-RU" dirty="0"/>
              <a:t> </a:t>
            </a:r>
            <a:r>
              <a:rPr lang="ru-RU" dirty="0" err="1"/>
              <a:t>мәнін</a:t>
            </a:r>
            <a:r>
              <a:rPr lang="ru-RU" dirty="0"/>
              <a:t> </a:t>
            </a:r>
            <a:r>
              <a:rPr lang="ru-RU" dirty="0" err="1"/>
              <a:t>оқыту</a:t>
            </a:r>
            <a:r>
              <a:rPr lang="ru-RU" dirty="0"/>
              <a:t> осы </a:t>
            </a:r>
            <a:r>
              <a:rPr lang="ru-RU" dirty="0" err="1"/>
              <a:t>пәнмен</a:t>
            </a:r>
            <a:r>
              <a:rPr lang="ru-RU" dirty="0"/>
              <a:t> </a:t>
            </a:r>
            <a:r>
              <a:rPr lang="ru-RU" dirty="0" err="1"/>
              <a:t>айқындалады</a:t>
            </a:r>
            <a:r>
              <a:rPr lang="ru-RU" dirty="0"/>
              <a:t>. </a:t>
            </a:r>
            <a:r>
              <a:rPr lang="ru-RU" dirty="0" err="1"/>
              <a:t>Прокурорлық</a:t>
            </a:r>
            <a:r>
              <a:rPr lang="ru-RU" dirty="0"/>
              <a:t> </a:t>
            </a:r>
            <a:r>
              <a:rPr lang="ru-RU" dirty="0" err="1"/>
              <a:t>қадағалау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түсініктер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органдарының</a:t>
            </a:r>
            <a:r>
              <a:rPr lang="ru-RU" dirty="0"/>
              <a:t> </a:t>
            </a:r>
            <a:r>
              <a:rPr lang="ru-RU" dirty="0" err="1"/>
              <a:t>қызметімен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асырылатын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бағыттар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біліммен</a:t>
            </a:r>
            <a:r>
              <a:rPr lang="ru-RU" dirty="0"/>
              <a:t> </a:t>
            </a:r>
            <a:r>
              <a:rPr lang="ru-RU" dirty="0" err="1"/>
              <a:t>студенттерді</a:t>
            </a:r>
            <a:r>
              <a:rPr lang="ru-RU" dirty="0"/>
              <a:t>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ету</a:t>
            </a:r>
            <a:r>
              <a:rPr lang="ru-RU" dirty="0"/>
              <a:t>.</a:t>
            </a:r>
            <a:endParaRPr lang="kk-K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0" name="Picture 6" descr="Герб Республики Казахстан — Официальный сайт Президента ...">
            <a:extLst>
              <a:ext uri="{FF2B5EF4-FFF2-40B4-BE49-F238E27FC236}">
                <a16:creationId xmlns:a16="http://schemas.microsoft.com/office/drawing/2014/main" id="{56FDF6C4-BE6A-4423-9DF4-64C4F5AC76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980" y="44624"/>
            <a:ext cx="1655068" cy="1557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Генеральная прокуратура Республики Казахстан">
            <a:extLst>
              <a:ext uri="{FF2B5EF4-FFF2-40B4-BE49-F238E27FC236}">
                <a16:creationId xmlns:a16="http://schemas.microsoft.com/office/drawing/2014/main" id="{AAD8FB96-F6DE-4619-9282-124A4C1159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659765"/>
            <a:ext cx="2952328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Инвестируйте в Казахстан | KAZAKH INVEST и Генеральная ...">
            <a:extLst>
              <a:ext uri="{FF2B5EF4-FFF2-40B4-BE49-F238E27FC236}">
                <a16:creationId xmlns:a16="http://schemas.microsoft.com/office/drawing/2014/main" id="{D86894AE-F6BF-44FF-9575-A56920B562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5990" y="3637457"/>
            <a:ext cx="3816424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4606298-8ABD-4FD4-91F8-678E1E070C3E}"/>
              </a:ext>
            </a:extLst>
          </p:cNvPr>
          <p:cNvSpPr txBox="1"/>
          <p:nvPr/>
        </p:nvSpPr>
        <p:spPr>
          <a:xfrm>
            <a:off x="-23614" y="260648"/>
            <a:ext cx="10356254" cy="67710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ҚР Бас </a:t>
            </a:r>
            <a:r>
              <a:rPr lang="ru-RU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прокуратурасының</a:t>
            </a:r>
            <a:r>
              <a:rPr lang="ru-RU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құрылысы</a:t>
            </a:r>
            <a:r>
              <a:rPr lang="ru-RU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ҚР Бас прокуратура,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1-қызмет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Бас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көлік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прокуратурасы</a:t>
            </a:r>
            <a:endParaRPr lang="ru-RU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Бас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әскери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прокуратурасы</a:t>
            </a:r>
            <a:endParaRPr lang="ru-RU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Құқық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қорға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у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қызметі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орталығы</a:t>
            </a:r>
            <a:endParaRPr lang="ru-RU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Арнайы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прокурорлар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қызметі</a:t>
            </a:r>
            <a:endParaRPr lang="ru-RU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Қылмыстық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ізге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түсу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қызметі</a:t>
            </a:r>
            <a:endParaRPr lang="ru-RU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Заңды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күшіне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енген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үкімдердің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заңдылығына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қадағалау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қызметі</a:t>
            </a:r>
            <a:endParaRPr lang="ru-RU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ҚР 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Б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ас прокуратура Аппараты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Ішкі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тергеу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департаменті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Кадр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департаменті</a:t>
            </a:r>
            <a:endParaRPr lang="ru-RU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Стратегиялық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даму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департаменті</a:t>
            </a:r>
            <a:endParaRPr lang="ru-RU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Халықаралық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ынтымақтастық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департаменті</a:t>
            </a:r>
            <a:endParaRPr lang="ru-RU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Қаржы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д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епартаменті</a:t>
            </a:r>
            <a:endParaRPr lang="ru-RU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Норма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шығармашылық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қызметін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үйлестіру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басқармасы</a:t>
            </a:r>
            <a:endParaRPr lang="ru-RU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Ақпараттық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қауіпсіздік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басқармасы</a:t>
            </a:r>
            <a:endParaRPr lang="ru-RU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Шағымдар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және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іс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жүргізу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бойынша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басқарма</a:t>
            </a:r>
            <a:endParaRPr lang="ru-RU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Қоғамдық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мүдделерді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қорғау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бойынша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3-қызметі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Мемлекеттік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құпияларды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қорғау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басқармасы</a:t>
            </a:r>
            <a:endParaRPr lang="ru-RU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Ішкі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аудит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басқармасы</a:t>
            </a:r>
            <a:endParaRPr lang="ru-RU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ҚР Бас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прокуратурасы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жанындағы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Құқықтық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статистика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және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арнаулы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есептер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algn="l"/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жөніндегі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Комитет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ҚР Бас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прокуратурасы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жанындағы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Құқық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қорғау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органдары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Академиясы</a:t>
            </a:r>
            <a:endParaRPr lang="ru-RU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ҚР Бас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прокуратурасы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жанындағы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материалдық-техникалық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басқарма</a:t>
            </a:r>
            <a:endParaRPr lang="ru-RU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546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-23614" y="-450375"/>
            <a:ext cx="91440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215" algn="just"/>
            <a:r>
              <a:rPr lang="kk-KZ" sz="2400" b="1" dirty="0">
                <a:solidFill>
                  <a:srgbClr val="FF0000"/>
                </a:solidFill>
              </a:rPr>
              <a:t>Пәннің міндеттері:</a:t>
            </a:r>
            <a:r>
              <a:rPr lang="kk-KZ" sz="2400" dirty="0"/>
              <a:t> </a:t>
            </a:r>
          </a:p>
          <a:p>
            <a:pPr indent="450215" algn="just"/>
            <a:endParaRPr lang="kk-KZ" sz="2400" dirty="0"/>
          </a:p>
          <a:p>
            <a:pPr marL="285750" lvl="0" indent="-285750" algn="just">
              <a:buFontTx/>
              <a:buChar char="-"/>
              <a:tabLst>
                <a:tab pos="457200" algn="l"/>
                <a:tab pos="685800" algn="l"/>
              </a:tabLst>
            </a:pPr>
            <a:r>
              <a:rPr lang="kk-KZ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мемлекеттік басқару органдарының, кәсіпорындардың, ұйымдар мен лауазымды тұлғалар және азаматтардың заңды қолдануын қадағалау;</a:t>
            </a:r>
          </a:p>
          <a:p>
            <a:pPr marL="285750" lvl="0" indent="-285750" algn="just">
              <a:buFontTx/>
              <a:buChar char="-"/>
              <a:tabLst>
                <a:tab pos="457200" algn="l"/>
                <a:tab pos="685800" algn="l"/>
              </a:tabLst>
            </a:pPr>
            <a:r>
              <a:rPr lang="kk-KZ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жедел іздеу іскерлігін атқаратын органдардың заңды қолдануын қадағалау;</a:t>
            </a:r>
            <a:endParaRPr lang="ru-RU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  <a:tabLst>
                <a:tab pos="457200" algn="l"/>
                <a:tab pos="685800" algn="l"/>
              </a:tabLst>
            </a:pPr>
            <a:r>
              <a:rPr lang="kk-KZ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алдын ала іздеу және тергеудің заңды жүргізілуін қадағалау;</a:t>
            </a:r>
            <a:endParaRPr lang="ru-RU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  <a:tabLst>
                <a:tab pos="457200" algn="l"/>
                <a:tab pos="685800" algn="l"/>
              </a:tabLst>
            </a:pPr>
            <a:r>
              <a:rPr lang="kk-KZ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әкімшілік өндірістің заңдылығын қадағалау;</a:t>
            </a:r>
            <a:endParaRPr lang="ru-RU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  <a:tabLst>
                <a:tab pos="457200" algn="l"/>
                <a:tab pos="685800" algn="l"/>
              </a:tabLst>
            </a:pPr>
            <a:r>
              <a:rPr lang="kk-KZ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заңды, бостандықты, құқықты сақтауды қадағалау, азаматтың және адам мүддесін қадағалау;</a:t>
            </a:r>
            <a:endParaRPr lang="ru-RU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  <a:tabLst>
                <a:tab pos="457200" algn="l"/>
                <a:tab pos="685800" algn="l"/>
              </a:tabLst>
            </a:pPr>
            <a:r>
              <a:rPr lang="kk-KZ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соттағы мемлекет мүддесінің өкілеттігі;</a:t>
            </a:r>
          </a:p>
          <a:p>
            <a:pPr marL="342900" lvl="0" indent="-342900" algn="just">
              <a:buFont typeface="Times New Roman" panose="02020603050405020304" pitchFamily="18" charset="0"/>
              <a:buChar char="-"/>
              <a:tabLst>
                <a:tab pos="457200" algn="l"/>
                <a:tab pos="685800" algn="l"/>
              </a:tabLst>
            </a:pPr>
            <a:r>
              <a:rPr lang="kk-KZ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прокуратура органдарымен іске асатын немесе атқарылатын қылмыстық іздеу;</a:t>
            </a:r>
            <a:endParaRPr lang="ru-RU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  <a:tabLst>
                <a:tab pos="457200" algn="l"/>
                <a:tab pos="685800" algn="l"/>
              </a:tabLst>
            </a:pPr>
            <a:r>
              <a:rPr lang="kk-KZ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қылмыстық тіркеу;</a:t>
            </a:r>
            <a:endParaRPr lang="ru-RU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  <a:tabLst>
                <a:tab pos="457200" algn="l"/>
                <a:tab pos="685800" algn="l"/>
              </a:tabLst>
            </a:pPr>
            <a:r>
              <a:rPr lang="kk-KZ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қылмыскерлікпен күрес бойынша құқық сақтау органдарының іскерлігін үйлестіру;</a:t>
            </a:r>
            <a:endParaRPr lang="ru-RU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  <a:tabLst>
                <a:tab pos="457200" algn="l"/>
                <a:tab pos="685800" algn="l"/>
              </a:tabLst>
            </a:pPr>
            <a:r>
              <a:rPr lang="kk-KZ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халықаралық ынтымақтастық саласындағы прокуратура органдарының өкілеттігі.</a:t>
            </a:r>
            <a:endParaRPr lang="ru-RU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  <a:tabLst>
                <a:tab pos="457200" algn="l"/>
                <a:tab pos="685800" algn="l"/>
              </a:tabLst>
            </a:pPr>
            <a:endParaRPr lang="ru-RU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6" name="Picture 4" descr="правосудие масштабирует правовое право - прокурор стоковые фото и изображения">
            <a:extLst>
              <a:ext uri="{FF2B5EF4-FFF2-40B4-BE49-F238E27FC236}">
                <a16:creationId xmlns:a16="http://schemas.microsoft.com/office/drawing/2014/main" id="{9535BE52-2AD6-4898-B118-70E0BBD145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293096"/>
            <a:ext cx="3240360" cy="2474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Генеральная Прокуратура | Верховный Суд Республики Казахстан">
            <a:extLst>
              <a:ext uri="{FF2B5EF4-FFF2-40B4-BE49-F238E27FC236}">
                <a16:creationId xmlns:a16="http://schemas.microsoft.com/office/drawing/2014/main" id="{494412C2-167B-4975-8F2C-BE1784ABCC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293096"/>
            <a:ext cx="2324472" cy="2474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Фейковую Instagram-страницу создали от имени прокурора по делу Бишимбаева">
            <a:extLst>
              <a:ext uri="{FF2B5EF4-FFF2-40B4-BE49-F238E27FC236}">
                <a16:creationId xmlns:a16="http://schemas.microsoft.com/office/drawing/2014/main" id="{6AA98101-44D9-4480-9E0A-851398E933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8983" y="4293096"/>
            <a:ext cx="3027746" cy="2395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3426"/>
            <a:ext cx="9144000" cy="421653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2400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Компетенция:</a:t>
            </a:r>
            <a:endParaRPr kumimoji="0" lang="kk-KZ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indent="457200" algn="just"/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/>
            <a:r>
              <a:rPr lang="kk-KZ" sz="1800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2022 жылғы 5 қарашадағы «Прокуратура туралы» конституциялық заңы бойынша, «Прокурорлық қадағалау» пәнінің оқытылуының негізгі мәні: прокурорлық қадағалаудың және прокурор іскерлігінің мазмұнын мемлекеттік іскерлік ретінде тану болып табылады және де мемлекет атынан прокурор-тұлға арнайы уәкілеттігі ретінде заңның нақты орындалуын және бірдей қолданылуын қамтамасыз етілуі керек, әсіресе жергілікті заң шығару және орындаушы өкіметтің, кәсіпорындармен, мекемелер және ұйымдармен, қоғамдық-саяси ұйымадрмен сонымен бірге заңды бұзуды уақытымен жою және кінәлі адамдарға заң бойынша артылатын жауапкершіліктің негізін түсіну болып табылады.</a:t>
            </a:r>
            <a:endParaRPr lang="ru-RU" sz="1800" dirty="0">
              <a:solidFill>
                <a:schemeClr val="tx2">
                  <a:lumMod val="75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Генпрокурор Казахстана о кадрах: Набираем кого попало">
            <a:extLst>
              <a:ext uri="{FF2B5EF4-FFF2-40B4-BE49-F238E27FC236}">
                <a16:creationId xmlns:a16="http://schemas.microsoft.com/office/drawing/2014/main" id="{65E5D96D-6129-4C6A-B060-02954E9442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293096"/>
            <a:ext cx="4248472" cy="2564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Отвечает прокурор - Индустриальная Караганда">
            <a:extLst>
              <a:ext uri="{FF2B5EF4-FFF2-40B4-BE49-F238E27FC236}">
                <a16:creationId xmlns:a16="http://schemas.microsoft.com/office/drawing/2014/main" id="{E28EC2CB-0639-46F9-8E43-878B227698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293096"/>
            <a:ext cx="4392488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5"/>
          <p:cNvSpPr>
            <a:spLocks noChangeArrowheads="1"/>
          </p:cNvSpPr>
          <p:nvPr/>
        </p:nvSpPr>
        <p:spPr bwMode="gray">
          <a:xfrm>
            <a:off x="0" y="71438"/>
            <a:ext cx="9144000" cy="1500187"/>
          </a:xfrm>
          <a:prstGeom prst="roundRect">
            <a:avLst>
              <a:gd name="adj" fmla="val 16667"/>
            </a:avLst>
          </a:prstGeom>
          <a:solidFill>
            <a:srgbClr val="7030A0">
              <a:alpha val="49000"/>
            </a:srgb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solidFill>
                <a:srgbClr val="FEFEF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rgbClr val="FEFEF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 err="1">
                <a:solidFill>
                  <a:srgbClr val="FEFEF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Оқыту</a:t>
            </a:r>
            <a:r>
              <a:rPr lang="ru-RU" sz="2200" b="1" dirty="0">
                <a:solidFill>
                  <a:srgbClr val="FEFEF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EFEF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нәтижелері</a:t>
            </a:r>
            <a:r>
              <a:rPr lang="ru-RU" sz="2200" b="1" dirty="0">
                <a:solidFill>
                  <a:srgbClr val="FEFEF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endParaRPr lang="ru-RU" i="1" dirty="0">
              <a:solidFill>
                <a:srgbClr val="FEFEF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600" b="1" dirty="0">
              <a:solidFill>
                <a:srgbClr val="FEFEF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Стрелка вниз 37"/>
          <p:cNvSpPr/>
          <p:nvPr/>
        </p:nvSpPr>
        <p:spPr>
          <a:xfrm>
            <a:off x="3929063" y="4857750"/>
            <a:ext cx="1571625" cy="5715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-32" y="1785926"/>
            <a:ext cx="2428875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0"/>
            <a:r>
              <a:rPr lang="kk-KZ" dirty="0"/>
              <a:t>- ҚР прокуратура органдарының іскерлігінде және ұйымдастыру принциптері мен құрылымында, сонымен бірге прокуратура жүйесінде жұмыс істей алу қабілеттерін дамыту.</a:t>
            </a:r>
            <a:endParaRPr lang="ru-RU" dirty="0"/>
          </a:p>
        </p:txBody>
      </p:sp>
      <p:sp>
        <p:nvSpPr>
          <p:cNvPr id="37" name="Стрелка влево 36"/>
          <p:cNvSpPr/>
          <p:nvPr/>
        </p:nvSpPr>
        <p:spPr>
          <a:xfrm>
            <a:off x="2786063" y="3000375"/>
            <a:ext cx="714375" cy="1571625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pSp>
        <p:nvGrpSpPr>
          <p:cNvPr id="7" name="Группа 49"/>
          <p:cNvGrpSpPr>
            <a:grpSpLocks/>
          </p:cNvGrpSpPr>
          <p:nvPr/>
        </p:nvGrpSpPr>
        <p:grpSpPr bwMode="auto">
          <a:xfrm>
            <a:off x="2071668" y="2286000"/>
            <a:ext cx="501668" cy="4000520"/>
            <a:chOff x="2071653" y="2143910"/>
            <a:chExt cx="501672" cy="3999739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5400000">
              <a:off x="928201" y="3785858"/>
              <a:ext cx="3285484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 rot="5400000">
              <a:off x="1965361" y="5535685"/>
              <a:ext cx="714256" cy="5016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Стрелка вправо 38"/>
          <p:cNvSpPr/>
          <p:nvPr/>
        </p:nvSpPr>
        <p:spPr>
          <a:xfrm>
            <a:off x="5929313" y="3000375"/>
            <a:ext cx="642937" cy="150018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pSp>
        <p:nvGrpSpPr>
          <p:cNvPr id="8" name="Группа 50"/>
          <p:cNvGrpSpPr>
            <a:grpSpLocks/>
          </p:cNvGrpSpPr>
          <p:nvPr/>
        </p:nvGrpSpPr>
        <p:grpSpPr bwMode="auto">
          <a:xfrm>
            <a:off x="6643694" y="2286000"/>
            <a:ext cx="571512" cy="4000519"/>
            <a:chOff x="6785784" y="2143116"/>
            <a:chExt cx="571028" cy="4000547"/>
          </a:xfrm>
        </p:grpSpPr>
        <p:cxnSp>
          <p:nvCxnSpPr>
            <p:cNvPr id="32" name="Прямая соединительная линия 31"/>
            <p:cNvCxnSpPr/>
            <p:nvPr/>
          </p:nvCxnSpPr>
          <p:spPr>
            <a:xfrm rot="5400000">
              <a:off x="5143503" y="3785397"/>
              <a:ext cx="3286148" cy="158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 rot="16200000" flipH="1">
              <a:off x="6715680" y="5502532"/>
              <a:ext cx="714401" cy="5678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6786578" y="1857364"/>
            <a:ext cx="235742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kk-KZ" dirty="0"/>
              <a:t>- Тәжірибеде прокурорлық қадағалау актін қолдана  алу білімін  және іскерлігін арттыру, сонымен бірге одан да басқа құжаттарды құрастыра алу қабілетін қарастыру.</a:t>
            </a:r>
            <a:endParaRPr lang="ru-RU" dirty="0"/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2571750" y="5715000"/>
            <a:ext cx="42148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kk-KZ" b="1" dirty="0"/>
              <a:t>-</a:t>
            </a:r>
            <a:r>
              <a:rPr lang="kk-KZ" dirty="0"/>
              <a:t> Прокурорлық қадағалаудың ерекшеліктерін меңгеру. </a:t>
            </a:r>
            <a:endParaRPr lang="ru-RU" dirty="0"/>
          </a:p>
        </p:txBody>
      </p:sp>
      <p:pic>
        <p:nvPicPr>
          <p:cNvPr id="5122" name="Picture 2" descr="Генеральный Прокурор провел встречу с бизнес-сообществом и инвесторами:  Город Астана, 21 Июня 2024 года - новости на сайте gurk.kz">
            <a:extLst>
              <a:ext uri="{FF2B5EF4-FFF2-40B4-BE49-F238E27FC236}">
                <a16:creationId xmlns:a16="http://schemas.microsoft.com/office/drawing/2014/main" id="{24A3026B-722B-423B-984B-1DA421855C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7268" y="1852613"/>
            <a:ext cx="2428875" cy="3005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7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500" autoRev="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4" dur="500" autoRev="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5" dur="500" autoRev="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500" autoRev="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7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0" dur="50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7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500" autoRev="1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4" dur="500" autoRev="1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5" dur="500" autoRev="1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500" autoRev="1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8" grpId="0" animBg="1"/>
      <p:bldP spid="38" grpId="1" animBg="1"/>
      <p:bldP spid="40" grpId="0"/>
      <p:bldP spid="37" grpId="0" animBg="1"/>
      <p:bldP spid="37" grpId="1" animBg="1"/>
      <p:bldP spid="39" grpId="0" animBg="1"/>
      <p:bldP spid="39" grpId="1" animBg="1"/>
      <p:bldP spid="48" grpId="0"/>
      <p:bldP spid="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6CE91F0A-A081-490C-BE70-762C0F3808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641662"/>
              </p:ext>
            </p:extLst>
          </p:nvPr>
        </p:nvGraphicFramePr>
        <p:xfrm>
          <a:off x="323528" y="692697"/>
          <a:ext cx="7344815" cy="16287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1475">
                  <a:extLst>
                    <a:ext uri="{9D8B030D-6E8A-4147-A177-3AD203B41FA5}">
                      <a16:colId xmlns:a16="http://schemas.microsoft.com/office/drawing/2014/main" val="1616694657"/>
                    </a:ext>
                  </a:extLst>
                </a:gridCol>
                <a:gridCol w="6753340">
                  <a:extLst>
                    <a:ext uri="{9D8B030D-6E8A-4147-A177-3AD203B41FA5}">
                      <a16:colId xmlns:a16="http://schemas.microsoft.com/office/drawing/2014/main" val="477820491"/>
                    </a:ext>
                  </a:extLst>
                </a:gridCol>
              </a:tblGrid>
              <a:tr h="512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x-none" sz="1800">
                          <a:effectLst/>
                        </a:rPr>
                        <a:t>№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x-none" sz="1800" dirty="0">
                          <a:effectLst/>
                        </a:rPr>
                        <a:t>Пәндердің атауы, олардың бөлімдері (тақырыптары)</a:t>
                      </a:r>
                      <a:r>
                        <a:rPr lang="kk-KZ" sz="1800" dirty="0">
                          <a:effectLst/>
                        </a:rPr>
                        <a:t>: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7984163"/>
                  </a:ext>
                </a:extLst>
              </a:tr>
              <a:tr h="2498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x-none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kk-KZ" sz="1800" dirty="0">
                          <a:effectLst/>
                        </a:rPr>
                        <a:t>Мемлекет және құқық теориясы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9298951"/>
                  </a:ext>
                </a:extLst>
              </a:tr>
              <a:tr h="2498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kk-KZ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x-none" sz="1800" dirty="0">
                          <a:effectLst/>
                        </a:rPr>
                        <a:t>Қазақстан Республикасы</a:t>
                      </a:r>
                      <a:r>
                        <a:rPr lang="kk-KZ" sz="1800" dirty="0">
                          <a:effectLst/>
                        </a:rPr>
                        <a:t> конституциялық құқығы.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1056870"/>
                  </a:ext>
                </a:extLst>
              </a:tr>
              <a:tr h="2498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kk-KZ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x-none" sz="1800">
                          <a:effectLst/>
                        </a:rPr>
                        <a:t>Қазақстан Республикасының</a:t>
                      </a:r>
                      <a:r>
                        <a:rPr lang="kk-KZ" sz="1800">
                          <a:effectLst/>
                        </a:rPr>
                        <a:t> Қылмыстық </a:t>
                      </a:r>
                      <a:r>
                        <a:rPr lang="x-none" sz="1800">
                          <a:effectLst/>
                        </a:rPr>
                        <a:t> құқы</a:t>
                      </a:r>
                      <a:r>
                        <a:rPr lang="kk-KZ" sz="1800">
                          <a:effectLst/>
                        </a:rPr>
                        <a:t>ғы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0082529"/>
                  </a:ext>
                </a:extLst>
              </a:tr>
              <a:tr h="2498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kk-KZ" sz="1800">
                          <a:effectLst/>
                        </a:rPr>
                        <a:t>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x-none" sz="1800" dirty="0">
                          <a:effectLst/>
                        </a:rPr>
                        <a:t>Қазақстан Республикасы </a:t>
                      </a:r>
                      <a:r>
                        <a:rPr lang="kk-KZ" sz="1800" dirty="0">
                          <a:effectLst/>
                        </a:rPr>
                        <a:t>А</a:t>
                      </a:r>
                      <a:r>
                        <a:rPr lang="x-none" sz="1800" dirty="0">
                          <a:effectLst/>
                        </a:rPr>
                        <a:t>заматтық құқы</a:t>
                      </a:r>
                      <a:r>
                        <a:rPr lang="kk-KZ" sz="1800" dirty="0">
                          <a:effectLst/>
                        </a:rPr>
                        <a:t>ғы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8202755"/>
                  </a:ext>
                </a:extLst>
              </a:tr>
            </a:tbl>
          </a:graphicData>
        </a:graphic>
      </p:graphicFrame>
      <p:sp>
        <p:nvSpPr>
          <p:cNvPr id="8" name="Rectangle 1">
            <a:extLst>
              <a:ext uri="{FF2B5EF4-FFF2-40B4-BE49-F238E27FC236}">
                <a16:creationId xmlns:a16="http://schemas.microsoft.com/office/drawing/2014/main" id="{3A86A636-F569-457E-93B6-9EA6A0C4C7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2378200"/>
            <a:ext cx="886173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215" algn="just"/>
            <a:r>
              <a:rPr lang="kk-KZ" sz="2400" b="1" dirty="0">
                <a:solidFill>
                  <a:srgbClr val="FF0000"/>
                </a:solidFill>
              </a:rPr>
              <a:t>Постреквизиттер:</a:t>
            </a:r>
            <a:r>
              <a:rPr lang="kk-KZ" sz="2400" dirty="0"/>
              <a:t>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189F2310-493F-4573-A67E-18BE272EE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928" y="246073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215" algn="just"/>
            <a:r>
              <a:rPr lang="kk-KZ" sz="2400" b="1" dirty="0">
                <a:solidFill>
                  <a:srgbClr val="FF0000"/>
                </a:solidFill>
              </a:rPr>
              <a:t>Пререквизиттер:</a:t>
            </a:r>
            <a:r>
              <a:rPr lang="kk-KZ" sz="2400" dirty="0"/>
              <a:t>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35CA97D7-1B63-464E-B1E2-81EFF79AE1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878098"/>
              </p:ext>
            </p:extLst>
          </p:nvPr>
        </p:nvGraphicFramePr>
        <p:xfrm>
          <a:off x="323528" y="2852936"/>
          <a:ext cx="7416824" cy="12525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7274">
                  <a:extLst>
                    <a:ext uri="{9D8B030D-6E8A-4147-A177-3AD203B41FA5}">
                      <a16:colId xmlns:a16="http://schemas.microsoft.com/office/drawing/2014/main" val="2000964132"/>
                    </a:ext>
                  </a:extLst>
                </a:gridCol>
                <a:gridCol w="6819550">
                  <a:extLst>
                    <a:ext uri="{9D8B030D-6E8A-4147-A177-3AD203B41FA5}">
                      <a16:colId xmlns:a16="http://schemas.microsoft.com/office/drawing/2014/main" val="60048969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x-none" sz="1800">
                          <a:effectLst/>
                        </a:rPr>
                        <a:t>№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x-none" sz="1800" dirty="0">
                          <a:effectLst/>
                        </a:rPr>
                        <a:t>Пәндердің атауы, олардың бөлімдері (тақырыптары)</a:t>
                      </a:r>
                      <a:r>
                        <a:rPr lang="kk-KZ" sz="1800" dirty="0">
                          <a:effectLst/>
                        </a:rPr>
                        <a:t>: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7833803"/>
                  </a:ext>
                </a:extLst>
              </a:tr>
              <a:tr h="2975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kk-KZ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Криминалистика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7704974"/>
                  </a:ext>
                </a:extLst>
              </a:tr>
              <a:tr h="2975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kk-KZ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Атқарушылық құқығы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0563251"/>
                  </a:ext>
                </a:extLst>
              </a:tr>
              <a:tr h="2975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kk-KZ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kk-KZ" sz="1800" dirty="0">
                          <a:effectLst/>
                        </a:rPr>
                        <a:t>А</a:t>
                      </a:r>
                      <a:r>
                        <a:rPr lang="ru-RU" sz="1800" dirty="0" err="1">
                          <a:effectLst/>
                        </a:rPr>
                        <a:t>двокатура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4489560"/>
                  </a:ext>
                </a:extLst>
              </a:tr>
            </a:tbl>
          </a:graphicData>
        </a:graphic>
      </p:graphicFrame>
      <p:pic>
        <p:nvPicPr>
          <p:cNvPr id="3077" name="Picture 5" descr="Кабинет следователя - Изображение Мемориальный музей ...">
            <a:extLst>
              <a:ext uri="{FF2B5EF4-FFF2-40B4-BE49-F238E27FC236}">
                <a16:creationId xmlns:a16="http://schemas.microsoft.com/office/drawing/2014/main" id="{9636E31A-B881-44B4-BBE2-286D5CD445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72" y="4365104"/>
            <a:ext cx="2913159" cy="224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Генеральная прокуратура Республики Казахстан">
            <a:extLst>
              <a:ext uri="{FF2B5EF4-FFF2-40B4-BE49-F238E27FC236}">
                <a16:creationId xmlns:a16="http://schemas.microsoft.com/office/drawing/2014/main" id="{CF5A85E8-E753-4CFA-987E-BE830036D1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920" y="4365104"/>
            <a:ext cx="2808312" cy="224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 descr="судебный кабинет | Северо-Казахстанский областной суд">
            <a:extLst>
              <a:ext uri="{FF2B5EF4-FFF2-40B4-BE49-F238E27FC236}">
                <a16:creationId xmlns:a16="http://schemas.microsoft.com/office/drawing/2014/main" id="{4D384AF2-6C72-48FF-9EA0-22B557FE54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2321" y="4360408"/>
            <a:ext cx="2665007" cy="224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0487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20872774">
            <a:off x="269250" y="2522881"/>
            <a:ext cx="89148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Назарларыңызға рахмет!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21354</TotalTime>
  <Words>464</Words>
  <Application>Microsoft Office PowerPoint</Application>
  <PresentationFormat>Экран (4:3)</PresentationFormat>
  <Paragraphs>73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Izguttiev-N</dc:creator>
  <cp:lastModifiedBy>Администратор</cp:lastModifiedBy>
  <cp:revision>1597</cp:revision>
  <dcterms:created xsi:type="dcterms:W3CDTF">2010-01-27T04:09:22Z</dcterms:created>
  <dcterms:modified xsi:type="dcterms:W3CDTF">2024-11-11T04:57:07Z</dcterms:modified>
</cp:coreProperties>
</file>