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8" r:id="rId2"/>
    <p:sldId id="362" r:id="rId3"/>
    <p:sldId id="367" r:id="rId4"/>
    <p:sldId id="363" r:id="rId5"/>
    <p:sldId id="364" r:id="rId6"/>
    <p:sldId id="352" r:id="rId7"/>
    <p:sldId id="366" r:id="rId8"/>
    <p:sldId id="365" r:id="rId9"/>
  </p:sldIdLst>
  <p:sldSz cx="9144000" cy="6858000" type="screen4x3"/>
  <p:notesSz cx="6834188" cy="9979025"/>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23DD"/>
    <a:srgbClr val="B317AC"/>
    <a:srgbClr val="68F879"/>
    <a:srgbClr val="C40606"/>
    <a:srgbClr val="C4FCCB"/>
    <a:srgbClr val="FEE3DA"/>
    <a:srgbClr val="F5D7F5"/>
    <a:srgbClr val="EFDD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4" d="100"/>
          <a:sy n="114" d="100"/>
        </p:scale>
        <p:origin x="152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2961481" cy="498951"/>
          </a:xfrm>
          <a:prstGeom prst="rect">
            <a:avLst/>
          </a:prstGeom>
        </p:spPr>
        <p:txBody>
          <a:bodyPr vert="horz" lIns="91915" tIns="45958" rIns="91915" bIns="45958" rtlCol="0"/>
          <a:lstStyle>
            <a:lvl1pPr algn="l" fontAlgn="auto">
              <a:spcBef>
                <a:spcPts val="0"/>
              </a:spcBef>
              <a:spcAft>
                <a:spcPts val="0"/>
              </a:spcAft>
              <a:defRPr sz="1200">
                <a:latin typeface="+mn-lt"/>
              </a:defRPr>
            </a:lvl1pPr>
          </a:lstStyle>
          <a:p>
            <a:pPr>
              <a:defRPr/>
            </a:pPr>
            <a:endParaRPr lang="ru-RU" dirty="0"/>
          </a:p>
        </p:txBody>
      </p:sp>
      <p:sp>
        <p:nvSpPr>
          <p:cNvPr id="3" name="Дата 2"/>
          <p:cNvSpPr>
            <a:spLocks noGrp="1"/>
          </p:cNvSpPr>
          <p:nvPr>
            <p:ph type="dt" idx="1"/>
          </p:nvPr>
        </p:nvSpPr>
        <p:spPr>
          <a:xfrm>
            <a:off x="3871126" y="1"/>
            <a:ext cx="2961481" cy="498951"/>
          </a:xfrm>
          <a:prstGeom prst="rect">
            <a:avLst/>
          </a:prstGeom>
        </p:spPr>
        <p:txBody>
          <a:bodyPr vert="horz" lIns="91915" tIns="45958" rIns="91915" bIns="45958" rtlCol="0"/>
          <a:lstStyle>
            <a:lvl1pPr algn="r" fontAlgn="auto">
              <a:spcBef>
                <a:spcPts val="0"/>
              </a:spcBef>
              <a:spcAft>
                <a:spcPts val="0"/>
              </a:spcAft>
              <a:defRPr sz="1200">
                <a:latin typeface="+mn-lt"/>
              </a:defRPr>
            </a:lvl1pPr>
          </a:lstStyle>
          <a:p>
            <a:pPr>
              <a:defRPr/>
            </a:pPr>
            <a:fld id="{47F9DCE9-F5EA-4B72-AD19-08F135E8108D}" type="datetimeFigureOut">
              <a:rPr lang="ru-RU"/>
              <a:pPr>
                <a:defRPr/>
              </a:pPr>
              <a:t>11.11.2024</a:t>
            </a:fld>
            <a:endParaRPr lang="ru-RU" dirty="0"/>
          </a:p>
        </p:txBody>
      </p:sp>
      <p:sp>
        <p:nvSpPr>
          <p:cNvPr id="4" name="Образ слайда 3"/>
          <p:cNvSpPr>
            <a:spLocks noGrp="1" noRot="1" noChangeAspect="1"/>
          </p:cNvSpPr>
          <p:nvPr>
            <p:ph type="sldImg" idx="2"/>
          </p:nvPr>
        </p:nvSpPr>
        <p:spPr>
          <a:xfrm>
            <a:off x="922338" y="747713"/>
            <a:ext cx="4989512" cy="3741737"/>
          </a:xfrm>
          <a:prstGeom prst="rect">
            <a:avLst/>
          </a:prstGeom>
          <a:noFill/>
          <a:ln w="12700">
            <a:solidFill>
              <a:prstClr val="black"/>
            </a:solidFill>
          </a:ln>
        </p:spPr>
        <p:txBody>
          <a:bodyPr vert="horz" lIns="91915" tIns="45958" rIns="91915" bIns="45958" rtlCol="0" anchor="ctr"/>
          <a:lstStyle/>
          <a:p>
            <a:pPr lvl="0"/>
            <a:endParaRPr lang="ru-RU" noProof="0" dirty="0"/>
          </a:p>
        </p:txBody>
      </p:sp>
      <p:sp>
        <p:nvSpPr>
          <p:cNvPr id="5" name="Заметки 4"/>
          <p:cNvSpPr>
            <a:spLocks noGrp="1"/>
          </p:cNvSpPr>
          <p:nvPr>
            <p:ph type="body" sz="quarter" idx="3"/>
          </p:nvPr>
        </p:nvSpPr>
        <p:spPr>
          <a:xfrm>
            <a:off x="683420" y="4740038"/>
            <a:ext cx="5467350" cy="4490561"/>
          </a:xfrm>
          <a:prstGeom prst="rect">
            <a:avLst/>
          </a:prstGeom>
        </p:spPr>
        <p:txBody>
          <a:bodyPr vert="horz" lIns="91915" tIns="45958" rIns="91915" bIns="45958"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1" y="9478343"/>
            <a:ext cx="2961481" cy="498951"/>
          </a:xfrm>
          <a:prstGeom prst="rect">
            <a:avLst/>
          </a:prstGeom>
        </p:spPr>
        <p:txBody>
          <a:bodyPr vert="horz" lIns="91915" tIns="45958" rIns="91915" bIns="45958" rtlCol="0" anchor="b"/>
          <a:lstStyle>
            <a:lvl1pPr algn="l" fontAlgn="auto">
              <a:spcBef>
                <a:spcPts val="0"/>
              </a:spcBef>
              <a:spcAft>
                <a:spcPts val="0"/>
              </a:spcAft>
              <a:defRPr sz="1200">
                <a:latin typeface="+mn-lt"/>
              </a:defRPr>
            </a:lvl1pPr>
          </a:lstStyle>
          <a:p>
            <a:pPr>
              <a:defRPr/>
            </a:pPr>
            <a:endParaRPr lang="ru-RU" dirty="0"/>
          </a:p>
        </p:txBody>
      </p:sp>
      <p:sp>
        <p:nvSpPr>
          <p:cNvPr id="7" name="Номер слайда 6"/>
          <p:cNvSpPr>
            <a:spLocks noGrp="1"/>
          </p:cNvSpPr>
          <p:nvPr>
            <p:ph type="sldNum" sz="quarter" idx="5"/>
          </p:nvPr>
        </p:nvSpPr>
        <p:spPr>
          <a:xfrm>
            <a:off x="3871126" y="9478343"/>
            <a:ext cx="2961481" cy="498951"/>
          </a:xfrm>
          <a:prstGeom prst="rect">
            <a:avLst/>
          </a:prstGeom>
        </p:spPr>
        <p:txBody>
          <a:bodyPr vert="horz" lIns="91915" tIns="45958" rIns="91915" bIns="45958" rtlCol="0" anchor="b"/>
          <a:lstStyle>
            <a:lvl1pPr algn="r" fontAlgn="auto">
              <a:spcBef>
                <a:spcPts val="0"/>
              </a:spcBef>
              <a:spcAft>
                <a:spcPts val="0"/>
              </a:spcAft>
              <a:defRPr sz="1200">
                <a:latin typeface="+mn-lt"/>
              </a:defRPr>
            </a:lvl1pPr>
          </a:lstStyle>
          <a:p>
            <a:pPr>
              <a:defRPr/>
            </a:pPr>
            <a:fld id="{71877D3B-155B-4AC0-9F5F-A1AB8DD15607}" type="slidenum">
              <a:rPr lang="ru-RU"/>
              <a:pPr>
                <a:defRPr/>
              </a:pPr>
              <a:t>‹#›</a:t>
            </a:fld>
            <a:endParaRPr lang="ru-RU" dirty="0"/>
          </a:p>
        </p:txBody>
      </p:sp>
    </p:spTree>
    <p:extLst>
      <p:ext uri="{BB962C8B-B14F-4D97-AF65-F5344CB8AC3E}">
        <p14:creationId xmlns:p14="http://schemas.microsoft.com/office/powerpoint/2010/main" val="38953509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Образ слайда 1"/>
          <p:cNvSpPr>
            <a:spLocks noGrp="1" noRot="1" noChangeAspect="1" noTextEdit="1"/>
          </p:cNvSpPr>
          <p:nvPr>
            <p:ph type="sldImg"/>
          </p:nvPr>
        </p:nvSpPr>
        <p:spPr bwMode="auto">
          <a:noFill/>
          <a:ln>
            <a:solidFill>
              <a:srgbClr val="000000"/>
            </a:solidFill>
            <a:miter lim="800000"/>
            <a:headEnd/>
            <a:tailEnd/>
          </a:ln>
        </p:spPr>
      </p:sp>
      <p:sp>
        <p:nvSpPr>
          <p:cNvPr id="2048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dirty="0"/>
          </a:p>
        </p:txBody>
      </p:sp>
      <p:sp>
        <p:nvSpPr>
          <p:cNvPr id="3789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AF8231-7F03-45C6-8D02-860E797CD363}" type="slidenum">
              <a:rPr lang="ru-RU" smtClean="0"/>
              <a:pPr fontAlgn="base">
                <a:spcBef>
                  <a:spcPct val="0"/>
                </a:spcBef>
                <a:spcAft>
                  <a:spcPct val="0"/>
                </a:spcAft>
                <a:defRPr/>
              </a:pPr>
              <a:t>1</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E7B6C7D9-E952-417F-864B-8B11AACC1F82}" type="datetimeFigureOut">
              <a:rPr lang="ru-RU"/>
              <a:pPr>
                <a:defRPr/>
              </a:pPr>
              <a:t>11.11.2024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52F89498-7196-41E1-ADD0-0D3A10FA14A4}" type="slidenum">
              <a:rPr lang="ru-RU"/>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8F507878-E477-4FED-9B5D-A6AE9406C6DD}" type="datetimeFigureOut">
              <a:rPr lang="ru-RU"/>
              <a:pPr>
                <a:defRPr/>
              </a:pPr>
              <a:t>11.11.2024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8D339B6B-F7B3-412F-82AE-DC5A06D9F0ED}"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1936416A-6619-4133-9A1D-4002EA705ADB}" type="datetimeFigureOut">
              <a:rPr lang="ru-RU"/>
              <a:pPr>
                <a:defRPr/>
              </a:pPr>
              <a:t>11.11.2024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312C8477-D02C-4F13-BD6E-8F85D75C3B31}" type="slidenum">
              <a:rPr lang="ru-RU"/>
              <a:pPr>
                <a:defRPr/>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685800" y="609600"/>
            <a:ext cx="7772400" cy="54864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 name="Дата 10"/>
          <p:cNvSpPr>
            <a:spLocks noGrp="1"/>
          </p:cNvSpPr>
          <p:nvPr>
            <p:ph type="dt" sz="half" idx="10"/>
          </p:nvPr>
        </p:nvSpPr>
        <p:spPr/>
        <p:txBody>
          <a:bodyPr/>
          <a:lstStyle>
            <a:lvl1pPr>
              <a:defRPr/>
            </a:lvl1pPr>
          </a:lstStyle>
          <a:p>
            <a:pPr>
              <a:defRPr/>
            </a:pPr>
            <a:endParaRPr lang="ru-RU" dirty="0"/>
          </a:p>
        </p:txBody>
      </p:sp>
      <p:sp>
        <p:nvSpPr>
          <p:cNvPr id="4" name="Нижний колонтитул 27"/>
          <p:cNvSpPr>
            <a:spLocks noGrp="1"/>
          </p:cNvSpPr>
          <p:nvPr>
            <p:ph type="ftr" sz="quarter" idx="11"/>
          </p:nvPr>
        </p:nvSpPr>
        <p:spPr/>
        <p:txBody>
          <a:bodyPr/>
          <a:lstStyle>
            <a:lvl1pPr>
              <a:defRPr/>
            </a:lvl1pPr>
          </a:lstStyle>
          <a:p>
            <a:pPr>
              <a:defRPr/>
            </a:pPr>
            <a:endParaRPr lang="ru-RU" dirty="0"/>
          </a:p>
        </p:txBody>
      </p:sp>
      <p:sp>
        <p:nvSpPr>
          <p:cNvPr id="5" name="Номер слайда 4"/>
          <p:cNvSpPr>
            <a:spLocks noGrp="1"/>
          </p:cNvSpPr>
          <p:nvPr>
            <p:ph type="sldNum" sz="quarter" idx="12"/>
          </p:nvPr>
        </p:nvSpPr>
        <p:spPr/>
        <p:txBody>
          <a:bodyPr/>
          <a:lstStyle>
            <a:lvl1pPr>
              <a:defRPr/>
            </a:lvl1pPr>
          </a:lstStyle>
          <a:p>
            <a:pPr>
              <a:defRPr/>
            </a:pPr>
            <a:fld id="{92C141DD-8AF3-4A0B-8BC9-45566BA3C7DB}"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229FAF46-B897-4812-B41C-CBB6F3F61EB5}" type="datetimeFigureOut">
              <a:rPr lang="ru-RU"/>
              <a:pPr>
                <a:defRPr/>
              </a:pPr>
              <a:t>11.11.2024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8288D7B5-FC31-461F-8285-84B08E53E253}"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CB99D91D-4266-432D-9EB3-7B6A2366423B}" type="datetimeFigureOut">
              <a:rPr lang="ru-RU"/>
              <a:pPr>
                <a:defRPr/>
              </a:pPr>
              <a:t>11.11.2024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5AAFFB0D-B66A-43EA-B8F5-B2E6384E06A1}" type="slidenum">
              <a:rPr lang="ru-RU"/>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57AE1674-8A76-44E9-BBF8-22B34CC0518B}" type="datetimeFigureOut">
              <a:rPr lang="ru-RU"/>
              <a:pPr>
                <a:defRPr/>
              </a:pPr>
              <a:t>11.11.2024</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6C1F27C4-58A7-4B64-9E4E-06EBC8DBB390}"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EE8C4295-0661-4B74-BF09-F023B1576F23}" type="datetimeFigureOut">
              <a:rPr lang="ru-RU"/>
              <a:pPr>
                <a:defRPr/>
              </a:pPr>
              <a:t>11.11.2024</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dirty="0"/>
          </a:p>
        </p:txBody>
      </p:sp>
      <p:sp>
        <p:nvSpPr>
          <p:cNvPr id="9" name="Номер слайда 5"/>
          <p:cNvSpPr>
            <a:spLocks noGrp="1"/>
          </p:cNvSpPr>
          <p:nvPr>
            <p:ph type="sldNum" sz="quarter" idx="12"/>
          </p:nvPr>
        </p:nvSpPr>
        <p:spPr/>
        <p:txBody>
          <a:bodyPr/>
          <a:lstStyle>
            <a:lvl1pPr>
              <a:defRPr/>
            </a:lvl1pPr>
          </a:lstStyle>
          <a:p>
            <a:pPr>
              <a:defRPr/>
            </a:pPr>
            <a:fld id="{63CFFDF7-E898-4092-9FC6-5EAE5D0A7CAA}"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55157C4E-D7B0-4988-B45E-7052BAA503A4}" type="datetimeFigureOut">
              <a:rPr lang="ru-RU"/>
              <a:pPr>
                <a:defRPr/>
              </a:pPr>
              <a:t>11.11.2024</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dirty="0"/>
          </a:p>
        </p:txBody>
      </p:sp>
      <p:sp>
        <p:nvSpPr>
          <p:cNvPr id="5" name="Номер слайда 5"/>
          <p:cNvSpPr>
            <a:spLocks noGrp="1"/>
          </p:cNvSpPr>
          <p:nvPr>
            <p:ph type="sldNum" sz="quarter" idx="12"/>
          </p:nvPr>
        </p:nvSpPr>
        <p:spPr/>
        <p:txBody>
          <a:bodyPr/>
          <a:lstStyle>
            <a:lvl1pPr>
              <a:defRPr/>
            </a:lvl1pPr>
          </a:lstStyle>
          <a:p>
            <a:pPr>
              <a:defRPr/>
            </a:pPr>
            <a:fld id="{5E61A430-9B77-49DE-8ED1-403D59E34E17}"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61135E76-470F-4CC8-AFB1-2BF26A94D9BF}" type="datetimeFigureOut">
              <a:rPr lang="ru-RU"/>
              <a:pPr>
                <a:defRPr/>
              </a:pPr>
              <a:t>11.11.2024</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dirty="0"/>
          </a:p>
        </p:txBody>
      </p:sp>
      <p:sp>
        <p:nvSpPr>
          <p:cNvPr id="4" name="Номер слайда 5"/>
          <p:cNvSpPr>
            <a:spLocks noGrp="1"/>
          </p:cNvSpPr>
          <p:nvPr>
            <p:ph type="sldNum" sz="quarter" idx="12"/>
          </p:nvPr>
        </p:nvSpPr>
        <p:spPr/>
        <p:txBody>
          <a:bodyPr/>
          <a:lstStyle>
            <a:lvl1pPr>
              <a:defRPr/>
            </a:lvl1pPr>
          </a:lstStyle>
          <a:p>
            <a:pPr>
              <a:defRPr/>
            </a:pPr>
            <a:fld id="{C4691804-B26C-465D-B134-9C57CCCDAD15}"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66FEF923-5F73-41FE-9CD5-171FF14A94D7}" type="datetimeFigureOut">
              <a:rPr lang="ru-RU"/>
              <a:pPr>
                <a:defRPr/>
              </a:pPr>
              <a:t>11.11.2024</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669CA488-2222-4D43-8593-1D6DA891E15E}"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7BF4852F-59E3-4F03-ACFA-26A94165B8FB}" type="datetimeFigureOut">
              <a:rPr lang="ru-RU"/>
              <a:pPr>
                <a:defRPr/>
              </a:pPr>
              <a:t>11.11.2024</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EAC3EBCC-F310-4F0A-A138-217F9EE1AE88}"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a:gradFill>
        <a:effectLst/>
      </p:bgPr>
    </p:bg>
    <p:spTree>
      <p:nvGrpSpPr>
        <p:cNvPr id="1" name=""/>
        <p:cNvGrpSpPr/>
        <p:nvPr/>
      </p:nvGrpSpPr>
      <p:grpSpPr>
        <a:xfrm>
          <a:off x="0" y="0"/>
          <a:ext cx="0" cy="0"/>
          <a:chOff x="0" y="0"/>
          <a:chExt cx="0" cy="0"/>
        </a:xfrm>
      </p:grpSpPr>
      <p:sp>
        <p:nvSpPr>
          <p:cNvPr id="2050"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2051"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47A7216-229B-488F-B4E1-D2CF1A87B18A}" type="datetimeFigureOut">
              <a:rPr lang="ru-RU"/>
              <a:pPr>
                <a:defRPr/>
              </a:pPr>
              <a:t>11.11.2024</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4DB8C0F-2322-4DB7-8F00-F5BBE3273DCF}"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982" r:id="rId1"/>
    <p:sldLayoutId id="2147483983" r:id="rId2"/>
    <p:sldLayoutId id="2147483984" r:id="rId3"/>
    <p:sldLayoutId id="2147483985" r:id="rId4"/>
    <p:sldLayoutId id="2147483986" r:id="rId5"/>
    <p:sldLayoutId id="2147483987" r:id="rId6"/>
    <p:sldLayoutId id="2147483988" r:id="rId7"/>
    <p:sldLayoutId id="2147483989" r:id="rId8"/>
    <p:sldLayoutId id="2147483990" r:id="rId9"/>
    <p:sldLayoutId id="2147483991" r:id="rId10"/>
    <p:sldLayoutId id="2147483992" r:id="rId11"/>
    <p:sldLayoutId id="2147483993"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2.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rot="20972663">
            <a:off x="725182" y="2189282"/>
            <a:ext cx="7990393" cy="830997"/>
          </a:xfrm>
          <a:prstGeom prst="rect">
            <a:avLst/>
          </a:prstGeom>
          <a:noFill/>
        </p:spPr>
        <p:txBody>
          <a:bodyPr wrap="none" lIns="91440" tIns="45720" rIns="91440" bIns="45720">
            <a:spAutoFit/>
          </a:bodyPr>
          <a:lstStyle/>
          <a:p>
            <a:pPr algn="ctr"/>
            <a:r>
              <a:rPr lang="kk-KZ"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қылмыс іс жүрізу құқығы</a:t>
            </a:r>
            <a:endParaRPr lang="ru-RU" sz="4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0112" y="5661248"/>
            <a:ext cx="3136508" cy="558730"/>
          </a:xfrm>
          <a:prstGeom prst="rect">
            <a:avLst/>
          </a:prstGeom>
        </p:spPr>
      </p:pic>
      <p:sp>
        <p:nvSpPr>
          <p:cNvPr id="4" name="Прямоугольник 3">
            <a:extLst>
              <a:ext uri="{FF2B5EF4-FFF2-40B4-BE49-F238E27FC236}">
                <a16:creationId xmlns:a16="http://schemas.microsoft.com/office/drawing/2014/main" id="{17E24ED3-DBD5-42F6-9ADE-2CC6D6AC5F87}"/>
              </a:ext>
            </a:extLst>
          </p:cNvPr>
          <p:cNvSpPr/>
          <p:nvPr/>
        </p:nvSpPr>
        <p:spPr>
          <a:xfrm rot="20972663">
            <a:off x="-25007" y="1190840"/>
            <a:ext cx="9101209" cy="830997"/>
          </a:xfrm>
          <a:prstGeom prst="rect">
            <a:avLst/>
          </a:prstGeom>
          <a:noFill/>
        </p:spPr>
        <p:txBody>
          <a:bodyPr wrap="none" lIns="91440" tIns="45720" rIns="91440" bIns="45720">
            <a:spAutoFit/>
          </a:bodyPr>
          <a:lstStyle/>
          <a:p>
            <a:pPr algn="ctr"/>
            <a:r>
              <a:rPr lang="kk-KZ"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Қазақстан Республикасының</a:t>
            </a:r>
            <a:endParaRPr lang="ru-RU" sz="4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TextBox 5">
            <a:extLst>
              <a:ext uri="{FF2B5EF4-FFF2-40B4-BE49-F238E27FC236}">
                <a16:creationId xmlns:a16="http://schemas.microsoft.com/office/drawing/2014/main" id="{3140AA6A-B1C4-4BBD-9FF0-29F058508F5E}"/>
              </a:ext>
            </a:extLst>
          </p:cNvPr>
          <p:cNvSpPr txBox="1"/>
          <p:nvPr/>
        </p:nvSpPr>
        <p:spPr>
          <a:xfrm>
            <a:off x="1691680" y="4148882"/>
            <a:ext cx="5163422" cy="369332"/>
          </a:xfrm>
          <a:prstGeom prst="rect">
            <a:avLst/>
          </a:prstGeom>
          <a:noFill/>
        </p:spPr>
        <p:txBody>
          <a:bodyPr wrap="square">
            <a:spAutoFit/>
          </a:bodyPr>
          <a:lstStyle/>
          <a:p>
            <a:pPr algn="ctr"/>
            <a:r>
              <a:rPr lang="kk-KZ"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Пәннің қысқаша мазмұны</a:t>
            </a:r>
            <a:endParaRPr lang="ru-RU" sz="1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7" name="TextBox 6">
            <a:extLst>
              <a:ext uri="{FF2B5EF4-FFF2-40B4-BE49-F238E27FC236}">
                <a16:creationId xmlns:a16="http://schemas.microsoft.com/office/drawing/2014/main" id="{6C187D94-7AAD-43AC-83E1-52BA46A624D8}"/>
              </a:ext>
            </a:extLst>
          </p:cNvPr>
          <p:cNvSpPr txBox="1"/>
          <p:nvPr/>
        </p:nvSpPr>
        <p:spPr>
          <a:xfrm>
            <a:off x="5004048" y="4894764"/>
            <a:ext cx="4139952" cy="338554"/>
          </a:xfrm>
          <a:prstGeom prst="rect">
            <a:avLst/>
          </a:prstGeom>
          <a:noFill/>
        </p:spPr>
        <p:txBody>
          <a:bodyPr wrap="square">
            <a:spAutoFit/>
          </a:bodyPr>
          <a:lstStyle/>
          <a:p>
            <a:pPr algn="r"/>
            <a:r>
              <a:rPr lang="kk-KZ" sz="1600" b="1" dirty="0">
                <a:ln w="1905"/>
                <a:effectLst>
                  <a:innerShdw blurRad="69850" dist="43180" dir="5400000">
                    <a:srgbClr val="000000">
                      <a:alpha val="65000"/>
                    </a:srgbClr>
                  </a:innerShdw>
                </a:effectLst>
              </a:rPr>
              <a:t>Құрастырушы: з.ғ.к. Турашев Е.Н.</a:t>
            </a:r>
            <a:endParaRPr lang="ru-RU" sz="1600" b="1" cap="none" spc="0" dirty="0">
              <a:ln w="1905"/>
              <a:effectLst>
                <a:innerShdw blurRad="69850" dist="43180" dir="5400000">
                  <a:srgbClr val="000000">
                    <a:alpha val="65000"/>
                  </a:srgbClr>
                </a:innerShdw>
              </a:effectLst>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334" y="1628800"/>
            <a:ext cx="9144000" cy="2000548"/>
          </a:xfrm>
          <a:prstGeom prst="rect">
            <a:avLst/>
          </a:prstGeom>
          <a:noFill/>
        </p:spPr>
        <p:txBody>
          <a:bodyPr wrap="square" rtlCol="0">
            <a:spAutoFit/>
          </a:bodyPr>
          <a:lstStyle/>
          <a:p>
            <a:pPr indent="90170" algn="just"/>
            <a:r>
              <a:rPr lang="kk-KZ" sz="2400" b="1" dirty="0">
                <a:solidFill>
                  <a:srgbClr val="FF0000"/>
                </a:solidFill>
              </a:rPr>
              <a:t>Пәннің мақсаты</a:t>
            </a:r>
            <a:r>
              <a:rPr lang="kk-KZ" sz="2400" dirty="0"/>
              <a:t> </a:t>
            </a:r>
            <a:r>
              <a:rPr lang="kk-KZ" sz="2000" dirty="0"/>
              <a:t>- </a:t>
            </a:r>
            <a:r>
              <a:rPr lang="en-US" sz="2000" dirty="0"/>
              <a:t> </a:t>
            </a:r>
            <a:r>
              <a:rPr lang="kk-KZ" sz="2000" dirty="0">
                <a:solidFill>
                  <a:schemeClr val="tx2">
                    <a:lumMod val="75000"/>
                  </a:schemeClr>
                </a:solidFill>
                <a:effectLst/>
                <a:latin typeface="Arial" panose="020B0604020202020204" pitchFamily="34" charset="0"/>
                <a:ea typeface="Times New Roman" panose="02020603050405020304" pitchFamily="18" charset="0"/>
                <a:cs typeface="Arial" panose="020B0604020202020204" pitchFamily="34" charset="0"/>
              </a:rPr>
              <a:t>Қазақстан Республикасында қылмыстық іс жүргізу құқық саласы туралы түсінігін, оның ұлттық құқық жүйесіндегі орнын қалыптастыру. Қылмыстық іс жүргізу заңнамасының негізгі ережелерін қолдана алу. Қылмыстық іс жүргізу құқығы нормаларын қолдану, дәлелдемелерге байланысты болжам жасау мүмкіндіктерін қалыптастыру</a:t>
            </a:r>
            <a:r>
              <a:rPr lang="kk-KZ" sz="2000" dirty="0">
                <a:solidFill>
                  <a:schemeClr val="tx2">
                    <a:lumMod val="75000"/>
                  </a:schemeClr>
                </a:solidFill>
                <a:effectLst/>
                <a:latin typeface="Times New Roman" panose="02020603050405020304" pitchFamily="18" charset="0"/>
                <a:ea typeface="Times New Roman" panose="02020603050405020304" pitchFamily="18" charset="0"/>
              </a:rPr>
              <a:t>.</a:t>
            </a:r>
            <a:endParaRPr lang="ru-RU" sz="2000" dirty="0">
              <a:solidFill>
                <a:schemeClr val="tx2">
                  <a:lumMod val="75000"/>
                </a:schemeClr>
              </a:solidFill>
              <a:effectLst/>
              <a:latin typeface="Times New Roman" panose="02020603050405020304" pitchFamily="18" charset="0"/>
              <a:ea typeface="Times New Roman" panose="02020603050405020304" pitchFamily="18" charset="0"/>
            </a:endParaRPr>
          </a:p>
          <a:p>
            <a:endParaRPr lang="kk-KZ" sz="2000" dirty="0"/>
          </a:p>
        </p:txBody>
      </p:sp>
      <p:pic>
        <p:nvPicPr>
          <p:cNvPr id="1026" name="Picture 2" descr="Страница 2 | Юридическая Символика Изображения – скачать ...">
            <a:extLst>
              <a:ext uri="{FF2B5EF4-FFF2-40B4-BE49-F238E27FC236}">
                <a16:creationId xmlns:a16="http://schemas.microsoft.com/office/drawing/2014/main" id="{2E787953-FC84-4765-BB87-9D88F2306B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4005064"/>
            <a:ext cx="3744416" cy="280831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Студенты юрфака приняли участие в работе выездного заседания ...">
            <a:extLst>
              <a:ext uri="{FF2B5EF4-FFF2-40B4-BE49-F238E27FC236}">
                <a16:creationId xmlns:a16="http://schemas.microsoft.com/office/drawing/2014/main" id="{536172D3-BCA3-4167-83EE-6247309551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4005064"/>
            <a:ext cx="3568057" cy="280831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Герб Республики Казахстан — Официальный сайт Президента ...">
            <a:extLst>
              <a:ext uri="{FF2B5EF4-FFF2-40B4-BE49-F238E27FC236}">
                <a16:creationId xmlns:a16="http://schemas.microsoft.com/office/drawing/2014/main" id="{56FDF6C4-BE6A-4423-9DF4-64C4F5AC76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980" y="44624"/>
            <a:ext cx="1655068" cy="15577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610136"/>
            <a:ext cx="9144150" cy="6247864"/>
          </a:xfrm>
          <a:prstGeom prst="rect">
            <a:avLst/>
          </a:prstGeom>
          <a:noFill/>
        </p:spPr>
        <p:txBody>
          <a:bodyPr wrap="square" rtlCol="0">
            <a:spAutoFit/>
          </a:bodyPr>
          <a:lstStyle/>
          <a:p>
            <a:pPr algn="just"/>
            <a:r>
              <a:rPr lang="ru-RU" sz="2400" b="0" i="0" u="none" strike="noStrike" dirty="0" err="1">
                <a:solidFill>
                  <a:srgbClr val="151515"/>
                </a:solidFill>
                <a:effectLst/>
                <a:latin typeface="Roboto" panose="02000000000000000000" pitchFamily="2" charset="0"/>
              </a:rPr>
              <a:t>Қазақстанда</a:t>
            </a:r>
            <a:r>
              <a:rPr lang="ru-RU" sz="2400" b="0" i="0" u="none" strike="noStrike" dirty="0">
                <a:solidFill>
                  <a:srgbClr val="151515"/>
                </a:solidFill>
                <a:effectLst/>
                <a:latin typeface="Roboto" panose="02000000000000000000" pitchFamily="2" charset="0"/>
              </a:rPr>
              <a:t> 2023 </a:t>
            </a:r>
            <a:r>
              <a:rPr lang="ru-RU" sz="2400" b="0" i="0" u="none" strike="noStrike" dirty="0" err="1">
                <a:solidFill>
                  <a:srgbClr val="151515"/>
                </a:solidFill>
                <a:effectLst/>
                <a:latin typeface="Roboto" panose="02000000000000000000" pitchFamily="2" charset="0"/>
              </a:rPr>
              <a:t>жылы</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қылмыстың</a:t>
            </a:r>
            <a:r>
              <a:rPr lang="ru-RU" sz="2400" b="0" i="0" u="none" strike="noStrike" dirty="0">
                <a:solidFill>
                  <a:srgbClr val="151515"/>
                </a:solidFill>
                <a:effectLst/>
                <a:latin typeface="Roboto" panose="02000000000000000000" pitchFamily="2" charset="0"/>
              </a:rPr>
              <a:t> 11%-</a:t>
            </a:r>
            <a:r>
              <a:rPr lang="ru-RU" sz="2400" b="0" i="0" u="none" strike="noStrike" dirty="0" err="1">
                <a:solidFill>
                  <a:srgbClr val="151515"/>
                </a:solidFill>
                <a:effectLst/>
                <a:latin typeface="Roboto" panose="02000000000000000000" pitchFamily="2" charset="0"/>
              </a:rPr>
              <a:t>ға</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төмендеуі</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байқалуда</a:t>
            </a:r>
            <a:r>
              <a:rPr lang="ru-RU" sz="2400" b="0" i="0" u="none" strike="noStrike" dirty="0">
                <a:solidFill>
                  <a:srgbClr val="151515"/>
                </a:solidFill>
                <a:effectLst/>
                <a:latin typeface="Roboto" panose="02000000000000000000" pitchFamily="2" charset="0"/>
              </a:rPr>
              <a:t> (152 473 - 140 272). </a:t>
            </a:r>
          </a:p>
          <a:p>
            <a:pPr algn="just"/>
            <a:r>
              <a:rPr lang="ru-RU" sz="2400" b="0" i="0" u="none" strike="noStrike" dirty="0" err="1">
                <a:solidFill>
                  <a:srgbClr val="151515"/>
                </a:solidFill>
                <a:effectLst/>
                <a:latin typeface="Roboto" panose="02000000000000000000" pitchFamily="2" charset="0"/>
              </a:rPr>
              <a:t>Оның</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ішінде</a:t>
            </a:r>
            <a:r>
              <a:rPr lang="ru-RU" sz="2400" b="0" i="0" u="none" strike="noStrike" dirty="0">
                <a:solidFill>
                  <a:srgbClr val="151515"/>
                </a:solidFill>
                <a:effectLst/>
                <a:latin typeface="Roboto" panose="02000000000000000000" pitchFamily="2" charset="0"/>
              </a:rPr>
              <a:t>:</a:t>
            </a:r>
          </a:p>
          <a:p>
            <a:pPr algn="just"/>
            <a:r>
              <a:rPr lang="ru-RU" sz="2400" b="0" i="0" u="none" strike="noStrike" dirty="0">
                <a:solidFill>
                  <a:srgbClr val="151515"/>
                </a:solidFill>
                <a:effectLst/>
                <a:latin typeface="Roboto" panose="02000000000000000000" pitchFamily="2" charset="0"/>
              </a:rPr>
              <a:t>14,9%- </a:t>
            </a:r>
            <a:r>
              <a:rPr lang="ru-RU" sz="2400" b="0" i="0" u="none" strike="noStrike" dirty="0" err="1">
                <a:solidFill>
                  <a:srgbClr val="151515"/>
                </a:solidFill>
                <a:effectLst/>
                <a:latin typeface="Roboto" panose="02000000000000000000" pitchFamily="2" charset="0"/>
              </a:rPr>
              <a:t>ға</a:t>
            </a:r>
            <a:r>
              <a:rPr lang="ru-RU" sz="2400" b="0" i="0" u="none" strike="noStrike" dirty="0">
                <a:solidFill>
                  <a:srgbClr val="151515"/>
                </a:solidFill>
                <a:effectLst/>
                <a:latin typeface="Roboto" panose="02000000000000000000" pitchFamily="2" charset="0"/>
              </a:rPr>
              <a:t> (44 106 - 37 548) </a:t>
            </a:r>
            <a:r>
              <a:rPr lang="ru-RU" sz="2400" b="0" i="0" u="none" strike="noStrike" dirty="0" err="1">
                <a:solidFill>
                  <a:srgbClr val="151515"/>
                </a:solidFill>
                <a:effectLst/>
                <a:latin typeface="Roboto" panose="02000000000000000000" pitchFamily="2" charset="0"/>
              </a:rPr>
              <a:t>ауыр</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қылмыстар</a:t>
            </a:r>
            <a:r>
              <a:rPr lang="ru-RU" sz="2400" b="0" i="0" u="none" strike="noStrike" dirty="0">
                <a:solidFill>
                  <a:srgbClr val="151515"/>
                </a:solidFill>
                <a:effectLst/>
                <a:latin typeface="Roboto" panose="02000000000000000000" pitchFamily="2" charset="0"/>
              </a:rPr>
              <a:t>;</a:t>
            </a:r>
          </a:p>
          <a:p>
            <a:pPr algn="just"/>
            <a:r>
              <a:rPr lang="ru-RU" sz="2400" b="0" i="0" u="none" strike="noStrike" dirty="0">
                <a:solidFill>
                  <a:srgbClr val="151515"/>
                </a:solidFill>
                <a:effectLst/>
                <a:latin typeface="Roboto" panose="02000000000000000000" pitchFamily="2" charset="0"/>
              </a:rPr>
              <a:t>12,6%-</a:t>
            </a:r>
            <a:r>
              <a:rPr lang="ru-RU" sz="2400" b="0" i="0" u="none" strike="noStrike" dirty="0" err="1">
                <a:solidFill>
                  <a:srgbClr val="151515"/>
                </a:solidFill>
                <a:effectLst/>
                <a:latin typeface="Roboto" panose="02000000000000000000" pitchFamily="2" charset="0"/>
              </a:rPr>
              <a:t>ға</a:t>
            </a:r>
            <a:r>
              <a:rPr lang="ru-RU" sz="2400" b="0" i="0" u="none" strike="noStrike" dirty="0">
                <a:solidFill>
                  <a:srgbClr val="151515"/>
                </a:solidFill>
                <a:effectLst/>
                <a:latin typeface="Roboto" panose="02000000000000000000" pitchFamily="2" charset="0"/>
              </a:rPr>
              <a:t> (67 340 - 58 874) </a:t>
            </a:r>
            <a:r>
              <a:rPr lang="ru-RU" sz="2400" b="0" i="0" u="none" strike="noStrike" dirty="0" err="1">
                <a:solidFill>
                  <a:srgbClr val="151515"/>
                </a:solidFill>
                <a:effectLst/>
                <a:latin typeface="Roboto" panose="02000000000000000000" pitchFamily="2" charset="0"/>
              </a:rPr>
              <a:t>ауырлығы</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орташа</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қылмыстар</a:t>
            </a:r>
            <a:r>
              <a:rPr lang="ru-RU" sz="2400" b="0" i="0" u="none" strike="noStrike" dirty="0">
                <a:solidFill>
                  <a:srgbClr val="151515"/>
                </a:solidFill>
                <a:effectLst/>
                <a:latin typeface="Roboto" panose="02000000000000000000" pitchFamily="2" charset="0"/>
              </a:rPr>
              <a:t>;</a:t>
            </a:r>
          </a:p>
          <a:p>
            <a:pPr algn="just"/>
            <a:r>
              <a:rPr lang="ru-RU" sz="2400" b="0" i="0" u="none" strike="noStrike" dirty="0">
                <a:solidFill>
                  <a:srgbClr val="151515"/>
                </a:solidFill>
                <a:effectLst/>
                <a:latin typeface="Roboto" panose="02000000000000000000" pitchFamily="2" charset="0"/>
              </a:rPr>
              <a:t>4%-</a:t>
            </a:r>
            <a:r>
              <a:rPr lang="ru-RU" sz="2400" b="0" i="0" u="none" strike="noStrike" dirty="0" err="1">
                <a:solidFill>
                  <a:srgbClr val="151515"/>
                </a:solidFill>
                <a:effectLst/>
                <a:latin typeface="Roboto" panose="02000000000000000000" pitchFamily="2" charset="0"/>
              </a:rPr>
              <a:t>ға</a:t>
            </a:r>
            <a:r>
              <a:rPr lang="ru-RU" sz="2400" b="0" i="0" u="none" strike="noStrike" dirty="0">
                <a:solidFill>
                  <a:srgbClr val="151515"/>
                </a:solidFill>
                <a:effectLst/>
                <a:latin typeface="Roboto" panose="02000000000000000000" pitchFamily="2" charset="0"/>
              </a:rPr>
              <a:t> (22 741 - 21 826) </a:t>
            </a:r>
            <a:r>
              <a:rPr lang="ru-RU" sz="2400" b="0" i="0" u="none" strike="noStrike" dirty="0" err="1">
                <a:solidFill>
                  <a:srgbClr val="151515"/>
                </a:solidFill>
                <a:effectLst/>
                <a:latin typeface="Roboto" panose="02000000000000000000" pitchFamily="2" charset="0"/>
              </a:rPr>
              <a:t>онша</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ауыр</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емес</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қылмыстар</a:t>
            </a:r>
            <a:r>
              <a:rPr lang="ru-RU" sz="2400" b="0" i="0" u="none" strike="noStrike" dirty="0">
                <a:solidFill>
                  <a:srgbClr val="151515"/>
                </a:solidFill>
                <a:effectLst/>
                <a:latin typeface="Roboto" panose="02000000000000000000" pitchFamily="2" charset="0"/>
              </a:rPr>
              <a:t>;  </a:t>
            </a:r>
          </a:p>
          <a:p>
            <a:pPr algn="just"/>
            <a:r>
              <a:rPr lang="ru-RU" sz="2400" b="0" i="0" u="none" strike="noStrike" dirty="0">
                <a:solidFill>
                  <a:srgbClr val="151515"/>
                </a:solidFill>
                <a:effectLst/>
                <a:latin typeface="Roboto" panose="02000000000000000000" pitchFamily="2" charset="0"/>
              </a:rPr>
              <a:t>15,7%-</a:t>
            </a:r>
            <a:r>
              <a:rPr lang="ru-RU" sz="2400" b="0" i="0" u="none" strike="noStrike" dirty="0" err="1">
                <a:solidFill>
                  <a:srgbClr val="151515"/>
                </a:solidFill>
                <a:effectLst/>
                <a:latin typeface="Roboto" panose="02000000000000000000" pitchFamily="2" charset="0"/>
              </a:rPr>
              <a:t>ға</a:t>
            </a:r>
            <a:r>
              <a:rPr lang="ru-RU" sz="2400" b="0" i="0" u="none" strike="noStrike" dirty="0">
                <a:solidFill>
                  <a:srgbClr val="151515"/>
                </a:solidFill>
                <a:effectLst/>
                <a:latin typeface="Roboto" panose="02000000000000000000" pitchFamily="2" charset="0"/>
              </a:rPr>
              <a:t> (2 241 - 2 593) аса </a:t>
            </a:r>
            <a:r>
              <a:rPr lang="ru-RU" sz="2400" b="0" i="0" u="none" strike="noStrike" dirty="0" err="1">
                <a:solidFill>
                  <a:srgbClr val="151515"/>
                </a:solidFill>
                <a:effectLst/>
                <a:latin typeface="Roboto" panose="02000000000000000000" pitchFamily="2" charset="0"/>
              </a:rPr>
              <a:t>ауыр</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қылмыстардың</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өсуі</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орын</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алған</a:t>
            </a:r>
            <a:r>
              <a:rPr lang="ru-RU" sz="2400" b="0" i="0" u="none" strike="noStrike" dirty="0">
                <a:solidFill>
                  <a:srgbClr val="151515"/>
                </a:solidFill>
                <a:effectLst/>
                <a:latin typeface="Roboto" panose="02000000000000000000" pitchFamily="2" charset="0"/>
              </a:rPr>
              <a:t>.</a:t>
            </a:r>
          </a:p>
          <a:p>
            <a:pPr algn="just"/>
            <a:r>
              <a:rPr lang="ru-RU" sz="2400" b="0" i="0" u="none" strike="noStrike" dirty="0" err="1">
                <a:solidFill>
                  <a:srgbClr val="151515"/>
                </a:solidFill>
                <a:effectLst/>
                <a:latin typeface="Roboto" panose="02000000000000000000" pitchFamily="2" charset="0"/>
              </a:rPr>
              <a:t>Тергеуді</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қадағалау</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шеңберінде</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прокурорлар</a:t>
            </a:r>
            <a:r>
              <a:rPr lang="ru-RU" sz="2400" b="0" i="0" u="none" strike="noStrike" dirty="0">
                <a:solidFill>
                  <a:srgbClr val="151515"/>
                </a:solidFill>
                <a:effectLst/>
                <a:latin typeface="Roboto" panose="02000000000000000000" pitchFamily="2" charset="0"/>
              </a:rPr>
              <a:t> 254 </a:t>
            </a:r>
            <a:r>
              <a:rPr lang="ru-RU" sz="2400" b="0" i="0" u="none" strike="noStrike" dirty="0" err="1">
                <a:solidFill>
                  <a:srgbClr val="151515"/>
                </a:solidFill>
                <a:effectLst/>
                <a:latin typeface="Roboto" panose="02000000000000000000" pitchFamily="2" charset="0"/>
              </a:rPr>
              <a:t>адамға</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қатысты</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негізсіз</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қылмыстық</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қудалауды</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тоқтатты</a:t>
            </a:r>
            <a:r>
              <a:rPr lang="ru-RU" sz="2400" b="0" i="0" u="none" strike="noStrike" dirty="0">
                <a:solidFill>
                  <a:srgbClr val="151515"/>
                </a:solidFill>
                <a:effectLst/>
                <a:latin typeface="Roboto" panose="02000000000000000000" pitchFamily="2" charset="0"/>
              </a:rPr>
              <a:t>.</a:t>
            </a:r>
          </a:p>
          <a:p>
            <a:pPr algn="just"/>
            <a:r>
              <a:rPr lang="ru-RU" sz="2400" b="0" i="0" u="none" strike="noStrike" dirty="0">
                <a:solidFill>
                  <a:srgbClr val="151515"/>
                </a:solidFill>
                <a:effectLst/>
                <a:latin typeface="Roboto" panose="02000000000000000000" pitchFamily="2" charset="0"/>
              </a:rPr>
              <a:t>824 </a:t>
            </a:r>
            <a:r>
              <a:rPr lang="ru-RU" sz="2400" b="0" i="0" u="none" strike="noStrike" dirty="0" err="1">
                <a:solidFill>
                  <a:srgbClr val="151515"/>
                </a:solidFill>
                <a:effectLst/>
                <a:latin typeface="Roboto" panose="02000000000000000000" pitchFamily="2" charset="0"/>
              </a:rPr>
              <a:t>адам</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прокурорлармен</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қызметтік</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үй-жайлар</a:t>
            </a:r>
            <a:r>
              <a:rPr lang="ru-RU" sz="2400" b="0" i="0" u="none" strike="noStrike" dirty="0">
                <a:solidFill>
                  <a:srgbClr val="151515"/>
                </a:solidFill>
                <a:effectLst/>
                <a:latin typeface="Roboto" panose="02000000000000000000" pitchFamily="2" charset="0"/>
              </a:rPr>
              <a:t> (449) мен </a:t>
            </a:r>
            <a:r>
              <a:rPr lang="ru-RU" sz="2400" b="0" i="0" u="none" strike="noStrike" dirty="0" err="1">
                <a:solidFill>
                  <a:srgbClr val="151515"/>
                </a:solidFill>
                <a:effectLst/>
                <a:latin typeface="Roboto" panose="02000000000000000000" pitchFamily="2" charset="0"/>
              </a:rPr>
              <a:t>изоляторлардан</a:t>
            </a:r>
            <a:r>
              <a:rPr lang="ru-RU" sz="2400" b="0" i="0" u="none" strike="noStrike" dirty="0">
                <a:solidFill>
                  <a:srgbClr val="151515"/>
                </a:solidFill>
                <a:effectLst/>
                <a:latin typeface="Roboto" panose="02000000000000000000" pitchFamily="2" charset="0"/>
              </a:rPr>
              <a:t> (375 ИВС) </a:t>
            </a:r>
            <a:r>
              <a:rPr lang="ru-RU" sz="2400" b="0" i="0" u="none" strike="noStrike" dirty="0" err="1">
                <a:solidFill>
                  <a:srgbClr val="151515"/>
                </a:solidFill>
                <a:effectLst/>
                <a:latin typeface="Roboto" panose="02000000000000000000" pitchFamily="2" charset="0"/>
              </a:rPr>
              <a:t>босатылды</a:t>
            </a:r>
            <a:r>
              <a:rPr lang="ru-RU" sz="2400" b="0" i="0" u="none" strike="noStrike" dirty="0">
                <a:solidFill>
                  <a:srgbClr val="151515"/>
                </a:solidFill>
                <a:effectLst/>
                <a:latin typeface="Roboto" panose="02000000000000000000" pitchFamily="2" charset="0"/>
              </a:rPr>
              <a:t>.</a:t>
            </a:r>
          </a:p>
          <a:p>
            <a:pPr algn="just"/>
            <a:r>
              <a:rPr lang="ru-RU" sz="2400" b="0" i="0" u="none" strike="noStrike" dirty="0" err="1">
                <a:solidFill>
                  <a:srgbClr val="151515"/>
                </a:solidFill>
                <a:effectLst/>
                <a:latin typeface="Roboto" panose="02000000000000000000" pitchFamily="2" charset="0"/>
              </a:rPr>
              <a:t>Азаматтардың</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конституциялық</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құқықтарын</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бұзу</a:t>
            </a:r>
            <a:r>
              <a:rPr lang="ru-RU" sz="2400" b="0" i="0" u="none" strike="noStrike" dirty="0">
                <a:solidFill>
                  <a:srgbClr val="151515"/>
                </a:solidFill>
                <a:effectLst/>
                <a:latin typeface="Roboto" panose="02000000000000000000" pitchFamily="2" charset="0"/>
              </a:rPr>
              <a:t> саны 22,7%-</a:t>
            </a:r>
            <a:r>
              <a:rPr lang="ru-RU" sz="2400" b="0" i="0" u="none" strike="noStrike" dirty="0" err="1">
                <a:solidFill>
                  <a:srgbClr val="151515"/>
                </a:solidFill>
                <a:effectLst/>
                <a:latin typeface="Roboto" panose="02000000000000000000" pitchFamily="2" charset="0"/>
              </a:rPr>
              <a:t>ға</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қысқарды</a:t>
            </a:r>
            <a:r>
              <a:rPr lang="ru-RU" sz="2400" b="0" i="0" u="none" strike="noStrike" dirty="0">
                <a:solidFill>
                  <a:srgbClr val="151515"/>
                </a:solidFill>
                <a:effectLst/>
                <a:latin typeface="Roboto" panose="02000000000000000000" pitchFamily="2" charset="0"/>
              </a:rPr>
              <a:t> (578-ден 447-ге). 97 </a:t>
            </a:r>
            <a:r>
              <a:rPr lang="ru-RU" sz="2400" b="0" i="0" u="none" strike="noStrike" dirty="0" err="1">
                <a:solidFill>
                  <a:srgbClr val="151515"/>
                </a:solidFill>
                <a:effectLst/>
                <a:latin typeface="Roboto" panose="02000000000000000000" pitchFamily="2" charset="0"/>
              </a:rPr>
              <a:t>тұлға</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сотпен</a:t>
            </a:r>
            <a:r>
              <a:rPr lang="ru-RU" sz="2400" b="0" i="0" u="none" strike="noStrike" dirty="0">
                <a:solidFill>
                  <a:srgbClr val="151515"/>
                </a:solidFill>
                <a:effectLst/>
                <a:latin typeface="Roboto" panose="02000000000000000000" pitchFamily="2" charset="0"/>
              </a:rPr>
              <a:t> </a:t>
            </a:r>
            <a:r>
              <a:rPr lang="ru-RU" sz="2400" b="0" i="0" u="none" strike="noStrike" dirty="0" err="1">
                <a:solidFill>
                  <a:srgbClr val="151515"/>
                </a:solidFill>
                <a:effectLst/>
                <a:latin typeface="Roboto" panose="02000000000000000000" pitchFamily="2" charset="0"/>
              </a:rPr>
              <a:t>ақталды</a:t>
            </a:r>
            <a:r>
              <a:rPr lang="ru-RU" sz="2400" b="0" i="0" u="none" strike="noStrike" dirty="0">
                <a:solidFill>
                  <a:srgbClr val="151515"/>
                </a:solidFill>
                <a:effectLst/>
                <a:latin typeface="Roboto" panose="02000000000000000000" pitchFamily="2" charset="0"/>
              </a:rPr>
              <a:t>.</a:t>
            </a:r>
          </a:p>
          <a:p>
            <a:pPr indent="90170" algn="just"/>
            <a:r>
              <a:rPr lang="kk-KZ" sz="2000" dirty="0">
                <a:solidFill>
                  <a:schemeClr val="tx2">
                    <a:lumMod val="75000"/>
                  </a:schemeClr>
                </a:solidFill>
                <a:effectLst/>
                <a:latin typeface="Times New Roman" panose="02020603050405020304" pitchFamily="18" charset="0"/>
                <a:ea typeface="Times New Roman" panose="02020603050405020304" pitchFamily="18" charset="0"/>
              </a:rPr>
              <a:t>.</a:t>
            </a:r>
            <a:endParaRPr lang="ru-RU" sz="2000" dirty="0">
              <a:solidFill>
                <a:schemeClr val="tx2">
                  <a:lumMod val="75000"/>
                </a:schemeClr>
              </a:solidFill>
              <a:effectLst/>
              <a:latin typeface="Times New Roman" panose="02020603050405020304" pitchFamily="18" charset="0"/>
              <a:ea typeface="Times New Roman" panose="02020603050405020304" pitchFamily="18" charset="0"/>
            </a:endParaRPr>
          </a:p>
          <a:p>
            <a:endParaRPr lang="kk-KZ" sz="2000" dirty="0"/>
          </a:p>
        </p:txBody>
      </p:sp>
    </p:spTree>
    <p:extLst>
      <p:ext uri="{BB962C8B-B14F-4D97-AF65-F5344CB8AC3E}">
        <p14:creationId xmlns:p14="http://schemas.microsoft.com/office/powerpoint/2010/main" val="2076546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3614" y="-34877"/>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0215" algn="just"/>
            <a:r>
              <a:rPr lang="kk-KZ" sz="2400" b="1" dirty="0">
                <a:solidFill>
                  <a:srgbClr val="FF0000"/>
                </a:solidFill>
              </a:rPr>
              <a:t>Пәннің міндеттері:</a:t>
            </a:r>
            <a:r>
              <a:rPr lang="kk-KZ" sz="2400" dirty="0"/>
              <a:t> </a:t>
            </a:r>
          </a:p>
          <a:p>
            <a:pPr indent="450215" algn="just"/>
            <a:r>
              <a:rPr lang="kk-KZ" sz="1600" dirty="0"/>
              <a:t>-</a:t>
            </a:r>
            <a:r>
              <a:rPr lang="en-US" sz="1600" dirty="0"/>
              <a:t> </a:t>
            </a:r>
            <a:r>
              <a:rPr lang="kk-KZ" sz="2000" dirty="0">
                <a:solidFill>
                  <a:srgbClr val="000000"/>
                </a:solidFill>
                <a:latin typeface="Arial" panose="020B0604020202020204" pitchFamily="34" charset="0"/>
                <a:cs typeface="Arial" panose="020B0604020202020204" pitchFamily="34" charset="0"/>
              </a:rPr>
              <a:t>с</a:t>
            </a:r>
            <a:r>
              <a:rPr lang="kk-KZ"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туденттерге қылмыстық істі қозғау, қылмысты тез және толық ашу, кінәліні әшкерелеу, қылмыстық заңды дұрыс қолдану және әділ сот жазасын тағайындау мәселелерін оқыту;</a:t>
            </a:r>
            <a:endParaRPr lang="ru-RU" sz="2000" dirty="0">
              <a:effectLst/>
              <a:latin typeface="Arial" panose="020B0604020202020204" pitchFamily="34" charset="0"/>
              <a:ea typeface="Times New Roman" panose="02020603050405020304" pitchFamily="18" charset="0"/>
              <a:cs typeface="Arial" panose="020B0604020202020204" pitchFamily="34" charset="0"/>
            </a:endParaRPr>
          </a:p>
          <a:p>
            <a:pPr indent="450215" algn="just"/>
            <a:r>
              <a:rPr lang="kk-KZ"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Қазақстан Республикасының қылмыстық-процестік заңнамасының түсінігін;</a:t>
            </a:r>
            <a:endParaRPr lang="ru-RU" sz="2000" dirty="0">
              <a:effectLst/>
              <a:latin typeface="Arial" panose="020B0604020202020204" pitchFamily="34" charset="0"/>
              <a:ea typeface="Times New Roman" panose="02020603050405020304" pitchFamily="18" charset="0"/>
              <a:cs typeface="Arial" panose="020B0604020202020204" pitchFamily="34" charset="0"/>
            </a:endParaRPr>
          </a:p>
          <a:p>
            <a:pPr indent="450215" algn="just"/>
            <a:r>
              <a:rPr lang="kk-KZ"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қылмыстық іс бойынша сотқа дейінгі, сондай-ақ сотта іс жүргізу ерекшеліктерін;</a:t>
            </a:r>
            <a:endParaRPr lang="ru-RU" sz="2000" dirty="0">
              <a:effectLst/>
              <a:latin typeface="Arial" panose="020B0604020202020204" pitchFamily="34" charset="0"/>
              <a:ea typeface="Times New Roman" panose="02020603050405020304" pitchFamily="18" charset="0"/>
              <a:cs typeface="Arial" panose="020B0604020202020204" pitchFamily="34" charset="0"/>
            </a:endParaRPr>
          </a:p>
          <a:p>
            <a:pPr indent="450215" algn="just"/>
            <a:r>
              <a:rPr lang="kk-KZ"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соттың үкімдері мен қаулыларын апеляциялық және кассациялық тәртіппен қайта қарау тәртібін;</a:t>
            </a:r>
            <a:endParaRPr lang="ru-RU" sz="2000" dirty="0">
              <a:effectLst/>
              <a:latin typeface="Arial" panose="020B0604020202020204" pitchFamily="34" charset="0"/>
              <a:ea typeface="Times New Roman" panose="02020603050405020304" pitchFamily="18" charset="0"/>
              <a:cs typeface="Arial" panose="020B0604020202020204" pitchFamily="34" charset="0"/>
            </a:endParaRPr>
          </a:p>
          <a:p>
            <a:pPr indent="450215" algn="just"/>
            <a:r>
              <a:rPr lang="kk-KZ"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соттың шешімдерін орындау, соттың заңды күшіне енген шешімдерін қайта қарау жөнінде іс жүргізу;</a:t>
            </a:r>
            <a:endParaRPr lang="ru-RU" sz="2000" dirty="0">
              <a:effectLst/>
              <a:latin typeface="Arial" panose="020B0604020202020204" pitchFamily="34" charset="0"/>
              <a:ea typeface="Times New Roman" panose="02020603050405020304" pitchFamily="18" charset="0"/>
              <a:cs typeface="Arial" panose="020B0604020202020204" pitchFamily="34" charset="0"/>
            </a:endParaRPr>
          </a:p>
          <a:p>
            <a:pPr indent="450215" algn="just"/>
            <a:r>
              <a:rPr lang="kk-KZ"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ерекше іс жүргізу тәртібін оқытып, үйрету.</a:t>
            </a:r>
            <a:endParaRPr lang="ru-RU" sz="2000" dirty="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600" b="0" i="0" u="none" strike="noStrike" cap="none" normalizeH="0" baseline="0" dirty="0">
              <a:ln>
                <a:noFill/>
              </a:ln>
              <a:solidFill>
                <a:schemeClr val="tx1"/>
              </a:solidFill>
              <a:effectLst/>
              <a:latin typeface="Arial" pitchFamily="34" charset="0"/>
              <a:cs typeface="Arial" pitchFamily="34" charset="0"/>
            </a:endParaRPr>
          </a:p>
        </p:txBody>
      </p:sp>
      <p:pic>
        <p:nvPicPr>
          <p:cNvPr id="2052" name="Picture 4" descr="Пнг Юрист 29 фото">
            <a:extLst>
              <a:ext uri="{FF2B5EF4-FFF2-40B4-BE49-F238E27FC236}">
                <a16:creationId xmlns:a16="http://schemas.microsoft.com/office/drawing/2014/main" id="{B4B1EBB2-E712-4C5F-A3C6-A0CD632806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51" y="4423633"/>
            <a:ext cx="2808312" cy="243436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Скачать картинки Судьи, стоковые фото Судьи в хорошем ...">
            <a:extLst>
              <a:ext uri="{FF2B5EF4-FFF2-40B4-BE49-F238E27FC236}">
                <a16:creationId xmlns:a16="http://schemas.microsoft.com/office/drawing/2014/main" id="{C608890D-D6A5-48C7-8A19-34F356D5F7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4366329"/>
            <a:ext cx="3024336" cy="244704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Киностудия ТvоёКино Зал КПЗ/Кабинет следователя/Дежурная часть в Москве |  Информация">
            <a:extLst>
              <a:ext uri="{FF2B5EF4-FFF2-40B4-BE49-F238E27FC236}">
                <a16:creationId xmlns:a16="http://schemas.microsoft.com/office/drawing/2014/main" id="{C139D062-FE93-4525-A76B-865FE4CCB5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4395054"/>
            <a:ext cx="2940446" cy="243436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107482"/>
            <a:ext cx="9144000" cy="657103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kk-KZ" sz="2400" dirty="0">
                <a:solidFill>
                  <a:srgbClr val="FF0000"/>
                </a:solidFill>
                <a:latin typeface="Arial" pitchFamily="34" charset="0"/>
                <a:ea typeface="Times New Roman" pitchFamily="18" charset="0"/>
                <a:cs typeface="Arial" pitchFamily="34" charset="0"/>
              </a:rPr>
              <a:t>Компетенция:</a:t>
            </a:r>
            <a:endParaRPr kumimoji="0" lang="kk-KZ" sz="2400" b="0" i="0" u="none" strike="noStrike" cap="none" normalizeH="0" baseline="0" dirty="0">
              <a:ln>
                <a:noFill/>
              </a:ln>
              <a:solidFill>
                <a:srgbClr val="FF0000"/>
              </a:solidFill>
              <a:effectLst/>
              <a:latin typeface="Arial" pitchFamily="34" charset="0"/>
              <a:ea typeface="Times New Roman" pitchFamily="18" charset="0"/>
              <a:cs typeface="Arial" pitchFamily="34" charset="0"/>
            </a:endParaRPr>
          </a:p>
          <a:p>
            <a:pPr marL="179705" algn="just">
              <a:spcAft>
                <a:spcPts val="600"/>
              </a:spcAft>
              <a:tabLst>
                <a:tab pos="6172200" algn="l"/>
              </a:tabLst>
            </a:pPr>
            <a:endParaRPr lang="ru-RU" sz="1800" dirty="0">
              <a:effectLst/>
              <a:latin typeface="Times New Roman" panose="02020603050405020304" pitchFamily="18" charset="0"/>
              <a:ea typeface="Times New Roman" panose="02020603050405020304" pitchFamily="18" charset="0"/>
            </a:endParaRPr>
          </a:p>
          <a:p>
            <a:pPr marL="179705" algn="just">
              <a:spcAft>
                <a:spcPts val="600"/>
              </a:spcAft>
              <a:tabLst>
                <a:tab pos="6172200" algn="l"/>
              </a:tabLst>
            </a:pPr>
            <a:r>
              <a:rPr lang="kk-KZ" sz="1800" dirty="0">
                <a:effectLst/>
                <a:latin typeface="Times New Roman" panose="02020603050405020304" pitchFamily="18" charset="0"/>
                <a:ea typeface="Times New Roman" panose="02020603050405020304" pitchFamily="18" charset="0"/>
              </a:rPr>
              <a:t>- қылмыстық-процестік  заң нормаларын қолданудың құқықтық және әлеуметтік-экономикалық салдарын түсіне отырып әрекет етеді; </a:t>
            </a:r>
            <a:endParaRPr lang="ru-RU" sz="1800" dirty="0">
              <a:effectLst/>
              <a:latin typeface="Times New Roman" panose="02020603050405020304" pitchFamily="18" charset="0"/>
              <a:ea typeface="Times New Roman" panose="02020603050405020304" pitchFamily="18" charset="0"/>
            </a:endParaRPr>
          </a:p>
          <a:p>
            <a:pPr marL="179705" algn="just">
              <a:spcAft>
                <a:spcPts val="600"/>
              </a:spcAft>
              <a:tabLst>
                <a:tab pos="6172200" algn="l"/>
              </a:tabLst>
            </a:pPr>
            <a:r>
              <a:rPr lang="kk-KZ" sz="1800" dirty="0">
                <a:effectLst/>
                <a:latin typeface="Times New Roman" panose="02020603050405020304" pitchFamily="18" charset="0"/>
                <a:ea typeface="Times New Roman" panose="02020603050405020304" pitchFamily="18" charset="0"/>
              </a:rPr>
              <a:t>- қылмыстық-процесте қылмыстық заңнаманы дұрыс қолдану және қылмысты дұрыс саралау;</a:t>
            </a:r>
            <a:endParaRPr lang="ru-RU" sz="1800" dirty="0">
              <a:effectLst/>
              <a:latin typeface="Times New Roman" panose="02020603050405020304" pitchFamily="18" charset="0"/>
              <a:ea typeface="Times New Roman" panose="02020603050405020304" pitchFamily="18" charset="0"/>
            </a:endParaRPr>
          </a:p>
          <a:p>
            <a:pPr marL="179705" algn="just">
              <a:spcAft>
                <a:spcPts val="600"/>
              </a:spcAft>
              <a:tabLst>
                <a:tab pos="6172200" algn="l"/>
              </a:tabLst>
            </a:pPr>
            <a:r>
              <a:rPr lang="kk-KZ" sz="1800" dirty="0">
                <a:effectLst/>
                <a:latin typeface="Times New Roman" panose="02020603050405020304" pitchFamily="18" charset="0"/>
                <a:ea typeface="Times New Roman" panose="02020603050405020304" pitchFamily="18" charset="0"/>
              </a:rPr>
              <a:t>- нормативтік құқықтық актілерді заң тұрғысынан  дұрыс пайымдау, қолдану дағдыларын қалыптастырады; </a:t>
            </a:r>
            <a:endParaRPr lang="ru-RU" sz="1800" dirty="0">
              <a:effectLst/>
              <a:latin typeface="Times New Roman" panose="02020603050405020304" pitchFamily="18" charset="0"/>
              <a:ea typeface="Times New Roman" panose="02020603050405020304" pitchFamily="18" charset="0"/>
            </a:endParaRPr>
          </a:p>
          <a:p>
            <a:pPr marL="179705" algn="just">
              <a:spcAft>
                <a:spcPts val="600"/>
              </a:spcAft>
              <a:tabLst>
                <a:tab pos="6172200" algn="l"/>
              </a:tabLst>
            </a:pPr>
            <a:r>
              <a:rPr lang="kk-KZ" sz="1800" dirty="0">
                <a:effectLst/>
                <a:latin typeface="Times New Roman" panose="02020603050405020304" pitchFamily="18" charset="0"/>
                <a:ea typeface="Times New Roman" panose="02020603050405020304" pitchFamily="18" charset="0"/>
              </a:rPr>
              <a:t>- қылмыстық іс жүргізу құқығыпәнінен алған білімдерін тәжірибеде, яғни қылмыстық істі тергеу мен ашу барысында дұрыс, орынды, тиімді қолдана білуге бастайды; </a:t>
            </a:r>
            <a:endParaRPr lang="ru-RU" sz="1800" dirty="0">
              <a:effectLst/>
              <a:latin typeface="Times New Roman" panose="02020603050405020304" pitchFamily="18" charset="0"/>
              <a:ea typeface="Times New Roman" panose="02020603050405020304" pitchFamily="18" charset="0"/>
            </a:endParaRPr>
          </a:p>
          <a:p>
            <a:pPr marL="179705" algn="just">
              <a:spcAft>
                <a:spcPts val="600"/>
              </a:spcAft>
              <a:tabLst>
                <a:tab pos="6172200" algn="l"/>
              </a:tabLst>
            </a:pPr>
            <a:r>
              <a:rPr lang="kk-KZ" sz="1800" dirty="0">
                <a:effectLst/>
                <a:latin typeface="Times New Roman" panose="02020603050405020304" pitchFamily="18" charset="0"/>
                <a:ea typeface="Times New Roman" panose="02020603050405020304" pitchFamily="18" charset="0"/>
              </a:rPr>
              <a:t>- фабула бойынша қылмыстық істі қозғаудан бастап айыптау қорытындысына дейін тергеуші ретінде тергеу жүргізуге үйретеді;</a:t>
            </a:r>
            <a:endParaRPr lang="ru-RU" sz="1800" dirty="0">
              <a:effectLst/>
              <a:latin typeface="Times New Roman" panose="02020603050405020304" pitchFamily="18" charset="0"/>
              <a:ea typeface="Times New Roman" panose="02020603050405020304" pitchFamily="18" charset="0"/>
            </a:endParaRPr>
          </a:p>
          <a:p>
            <a:pPr marL="179705" algn="just">
              <a:spcAft>
                <a:spcPts val="600"/>
              </a:spcAft>
              <a:tabLst>
                <a:tab pos="6172200" algn="l"/>
              </a:tabLst>
            </a:pPr>
            <a:r>
              <a:rPr lang="kk-KZ" sz="1800" dirty="0">
                <a:effectLst/>
                <a:latin typeface="Times New Roman" panose="02020603050405020304" pitchFamily="18" charset="0"/>
                <a:ea typeface="Times New Roman" panose="02020603050405020304" pitchFamily="18" charset="0"/>
              </a:rPr>
              <a:t>- іс бойынша жүргізілетін тергеу әрекеттерінің тактикалық әдіс-тәсілдеріне қатысты</a:t>
            </a:r>
            <a:endParaRPr lang="ru-RU" sz="1800" dirty="0">
              <a:effectLst/>
              <a:latin typeface="Times New Roman" panose="02020603050405020304" pitchFamily="18" charset="0"/>
              <a:ea typeface="Times New Roman" panose="02020603050405020304" pitchFamily="18" charset="0"/>
            </a:endParaRPr>
          </a:p>
          <a:p>
            <a:pPr marL="179705" algn="just">
              <a:spcAft>
                <a:spcPts val="600"/>
              </a:spcAft>
              <a:tabLst>
                <a:tab pos="6172200" algn="l"/>
              </a:tabLst>
            </a:pPr>
            <a:r>
              <a:rPr lang="kk-KZ" sz="1800" dirty="0">
                <a:effectLst/>
                <a:latin typeface="Times New Roman" panose="02020603050405020304" pitchFamily="18" charset="0"/>
                <a:ea typeface="Times New Roman" panose="02020603050405020304" pitchFamily="18" charset="0"/>
              </a:rPr>
              <a:t>ұсыныстарды тиімді, орынды қолдануға, процессуалдық жағынан ережелердің жүзеге асыру негіздерін оқып үйренеді; </a:t>
            </a:r>
            <a:endParaRPr lang="ru-RU" sz="1800" dirty="0">
              <a:effectLst/>
              <a:latin typeface="Times New Roman" panose="02020603050405020304" pitchFamily="18" charset="0"/>
              <a:ea typeface="Times New Roman" panose="02020603050405020304" pitchFamily="18" charset="0"/>
            </a:endParaRPr>
          </a:p>
          <a:p>
            <a:pPr marL="179705" algn="just">
              <a:spcAft>
                <a:spcPts val="600"/>
              </a:spcAft>
              <a:tabLst>
                <a:tab pos="6172200" algn="l"/>
              </a:tabLst>
            </a:pPr>
            <a:r>
              <a:rPr lang="kk-KZ" sz="1800" dirty="0">
                <a:effectLst/>
                <a:latin typeface="Times New Roman" panose="02020603050405020304" pitchFamily="18" charset="0"/>
                <a:ea typeface="Times New Roman" panose="02020603050405020304" pitchFamily="18" charset="0"/>
              </a:rPr>
              <a:t>- қылмыстық істің материалдарын, тергеу әрекеттерінің нәтижелерін дұрыс бекітілуін меңгереді.</a:t>
            </a:r>
            <a:endParaRPr lang="kk-KZ" sz="2000" dirty="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5"/>
          <p:cNvSpPr>
            <a:spLocks noChangeArrowheads="1"/>
          </p:cNvSpPr>
          <p:nvPr/>
        </p:nvSpPr>
        <p:spPr bwMode="gray">
          <a:xfrm>
            <a:off x="0" y="71438"/>
            <a:ext cx="9144000" cy="1500187"/>
          </a:xfrm>
          <a:prstGeom prst="roundRect">
            <a:avLst>
              <a:gd name="adj" fmla="val 16667"/>
            </a:avLst>
          </a:prstGeom>
          <a:solidFill>
            <a:srgbClr val="7030A0">
              <a:alpha val="49000"/>
            </a:srgbClr>
          </a:solidFill>
          <a:ln>
            <a:headEnd/>
            <a:tailEnd/>
          </a:ln>
        </p:spPr>
        <p:style>
          <a:lnRef idx="3">
            <a:schemeClr val="lt1"/>
          </a:lnRef>
          <a:fillRef idx="1">
            <a:schemeClr val="accent6"/>
          </a:fillRef>
          <a:effectRef idx="1">
            <a:schemeClr val="accent6"/>
          </a:effectRef>
          <a:fontRef idx="minor">
            <a:schemeClr val="lt1"/>
          </a:fontRef>
        </p:style>
        <p:txBody>
          <a:bodyPr wrap="none" anchor="ctr"/>
          <a:lstStyle/>
          <a:p>
            <a:pPr algn="ctr" eaLnBrk="0" fontAlgn="auto" hangingPunct="0">
              <a:spcBef>
                <a:spcPts val="0"/>
              </a:spcBef>
              <a:spcAft>
                <a:spcPts val="0"/>
              </a:spcAft>
              <a:defRPr/>
            </a:pPr>
            <a:endParaRPr lang="ru-RU" sz="1600" b="1" dirty="0">
              <a:solidFill>
                <a:srgbClr val="FEFEFE"/>
              </a:solidFill>
              <a:effectLst>
                <a:outerShdw blurRad="38100" dist="38100" dir="2700000" algn="tl">
                  <a:srgbClr val="000000">
                    <a:alpha val="43137"/>
                  </a:srgbClr>
                </a:outerShdw>
              </a:effectLst>
              <a:latin typeface="Arial" pitchFamily="34" charset="0"/>
              <a:cs typeface="Arial" pitchFamily="34" charset="0"/>
            </a:endParaRPr>
          </a:p>
          <a:p>
            <a:pPr algn="ctr" eaLnBrk="0" fontAlgn="auto" hangingPunct="0">
              <a:spcBef>
                <a:spcPts val="0"/>
              </a:spcBef>
              <a:spcAft>
                <a:spcPts val="0"/>
              </a:spcAft>
              <a:defRPr/>
            </a:pPr>
            <a:endParaRPr lang="ru-RU" sz="1400" b="1" dirty="0">
              <a:solidFill>
                <a:srgbClr val="FEFEFE"/>
              </a:solidFill>
              <a:effectLst>
                <a:outerShdw blurRad="38100" dist="38100" dir="2700000" algn="tl">
                  <a:srgbClr val="000000">
                    <a:alpha val="43137"/>
                  </a:srgbClr>
                </a:outerShdw>
              </a:effectLst>
              <a:latin typeface="Arial" pitchFamily="34" charset="0"/>
              <a:cs typeface="Arial" pitchFamily="34" charset="0"/>
            </a:endParaRPr>
          </a:p>
          <a:p>
            <a:pPr algn="ctr" eaLnBrk="0" fontAlgn="auto" hangingPunct="0">
              <a:spcBef>
                <a:spcPts val="0"/>
              </a:spcBef>
              <a:spcAft>
                <a:spcPts val="0"/>
              </a:spcAft>
              <a:defRPr/>
            </a:pPr>
            <a:r>
              <a:rPr lang="ru-RU" sz="2200" b="1" dirty="0" err="1">
                <a:solidFill>
                  <a:srgbClr val="FEFEFE"/>
                </a:solidFill>
                <a:effectLst>
                  <a:outerShdw blurRad="38100" dist="38100" dir="2700000" algn="tl">
                    <a:srgbClr val="000000">
                      <a:alpha val="43137"/>
                    </a:srgbClr>
                  </a:outerShdw>
                </a:effectLst>
                <a:latin typeface="Arial" pitchFamily="34" charset="0"/>
                <a:cs typeface="Arial" pitchFamily="34" charset="0"/>
              </a:rPr>
              <a:t>Оқыту</a:t>
            </a:r>
            <a:r>
              <a:rPr lang="ru-RU" sz="2200" b="1" dirty="0">
                <a:solidFill>
                  <a:srgbClr val="FEFEFE"/>
                </a:solidFill>
                <a:effectLst>
                  <a:outerShdw blurRad="38100" dist="38100" dir="2700000" algn="tl">
                    <a:srgbClr val="000000">
                      <a:alpha val="43137"/>
                    </a:srgbClr>
                  </a:outerShdw>
                </a:effectLst>
                <a:latin typeface="Arial" pitchFamily="34" charset="0"/>
                <a:cs typeface="Arial" pitchFamily="34" charset="0"/>
              </a:rPr>
              <a:t> </a:t>
            </a:r>
            <a:r>
              <a:rPr lang="ru-RU" sz="2200" b="1" dirty="0" err="1">
                <a:solidFill>
                  <a:srgbClr val="FEFEFE"/>
                </a:solidFill>
                <a:effectLst>
                  <a:outerShdw blurRad="38100" dist="38100" dir="2700000" algn="tl">
                    <a:srgbClr val="000000">
                      <a:alpha val="43137"/>
                    </a:srgbClr>
                  </a:outerShdw>
                </a:effectLst>
                <a:latin typeface="Arial" pitchFamily="34" charset="0"/>
                <a:cs typeface="Arial" pitchFamily="34" charset="0"/>
              </a:rPr>
              <a:t>нәтижелері</a:t>
            </a:r>
            <a:r>
              <a:rPr lang="ru-RU" sz="2200" b="1" dirty="0">
                <a:solidFill>
                  <a:srgbClr val="FEFEFE"/>
                </a:solidFill>
                <a:effectLst>
                  <a:outerShdw blurRad="38100" dist="38100" dir="2700000" algn="tl">
                    <a:srgbClr val="000000">
                      <a:alpha val="43137"/>
                    </a:srgbClr>
                  </a:outerShdw>
                </a:effectLst>
                <a:latin typeface="Arial" pitchFamily="34" charset="0"/>
                <a:cs typeface="Arial" pitchFamily="34" charset="0"/>
              </a:rPr>
              <a:t>:</a:t>
            </a:r>
            <a:endParaRPr lang="ru-RU" i="1" dirty="0">
              <a:solidFill>
                <a:srgbClr val="FEFEFE"/>
              </a:solidFill>
              <a:effectLst>
                <a:outerShdw blurRad="38100" dist="38100" dir="2700000" algn="tl">
                  <a:srgbClr val="000000">
                    <a:alpha val="43137"/>
                  </a:srgbClr>
                </a:outerShdw>
              </a:effectLst>
              <a:latin typeface="Arial" pitchFamily="34" charset="0"/>
              <a:cs typeface="Arial" pitchFamily="34" charset="0"/>
            </a:endParaRPr>
          </a:p>
          <a:p>
            <a:pPr algn="ctr" eaLnBrk="0" fontAlgn="auto" hangingPunct="0">
              <a:spcBef>
                <a:spcPts val="0"/>
              </a:spcBef>
              <a:spcAft>
                <a:spcPts val="0"/>
              </a:spcAft>
              <a:defRPr/>
            </a:pPr>
            <a:endParaRPr lang="en-US" sz="2600" b="1" dirty="0">
              <a:solidFill>
                <a:srgbClr val="FEFEFE"/>
              </a:solidFill>
              <a:effectLst>
                <a:outerShdw blurRad="38100" dist="38100" dir="2700000" algn="tl">
                  <a:srgbClr val="000000">
                    <a:alpha val="43137"/>
                  </a:srgbClr>
                </a:outerShdw>
              </a:effectLst>
              <a:latin typeface="Arial" pitchFamily="34" charset="0"/>
              <a:cs typeface="Arial" pitchFamily="34" charset="0"/>
            </a:endParaRPr>
          </a:p>
        </p:txBody>
      </p:sp>
      <p:grpSp>
        <p:nvGrpSpPr>
          <p:cNvPr id="2" name="Группа 16"/>
          <p:cNvGrpSpPr>
            <a:grpSpLocks/>
          </p:cNvGrpSpPr>
          <p:nvPr/>
        </p:nvGrpSpPr>
        <p:grpSpPr bwMode="auto">
          <a:xfrm>
            <a:off x="2928938" y="2000250"/>
            <a:ext cx="3500437" cy="3430588"/>
            <a:chOff x="2360613" y="1784368"/>
            <a:chExt cx="4219575" cy="4144962"/>
          </a:xfrm>
        </p:grpSpPr>
        <p:sp>
          <p:nvSpPr>
            <p:cNvPr id="5" name="Oval 9"/>
            <p:cNvSpPr>
              <a:spLocks noChangeArrowheads="1"/>
            </p:cNvSpPr>
            <p:nvPr/>
          </p:nvSpPr>
          <p:spPr bwMode="gray">
            <a:xfrm>
              <a:off x="2360613" y="1784368"/>
              <a:ext cx="4219575" cy="4144962"/>
            </a:xfrm>
            <a:prstGeom prst="ellipse">
              <a:avLst/>
            </a:prstGeom>
            <a:solidFill>
              <a:schemeClr val="bg1">
                <a:lumMod val="95000"/>
              </a:schemeClr>
            </a:solidFill>
            <a:ln w="38100" algn="ctr">
              <a:solidFill>
                <a:schemeClr val="accent6">
                  <a:lumMod val="60000"/>
                  <a:lumOff val="40000"/>
                </a:schemeClr>
              </a:solidFill>
              <a:round/>
              <a:headEnd/>
              <a:tailEnd/>
            </a:ln>
            <a:effectLst/>
          </p:spPr>
          <p:txBody>
            <a:bodyPr anchor="ctr">
              <a:spAutoFit/>
            </a:bodyPr>
            <a:lstStyle/>
            <a:p>
              <a:pPr fontAlgn="auto">
                <a:spcBef>
                  <a:spcPts val="0"/>
                </a:spcBef>
                <a:spcAft>
                  <a:spcPts val="0"/>
                </a:spcAft>
                <a:defRPr/>
              </a:pPr>
              <a:endParaRPr lang="ru-RU" dirty="0">
                <a:latin typeface="+mn-lt"/>
              </a:endParaRPr>
            </a:p>
          </p:txBody>
        </p:sp>
        <p:grpSp>
          <p:nvGrpSpPr>
            <p:cNvPr id="16401" name="Group 10"/>
            <p:cNvGrpSpPr>
              <a:grpSpLocks/>
            </p:cNvGrpSpPr>
            <p:nvPr/>
          </p:nvGrpSpPr>
          <p:grpSpPr bwMode="auto">
            <a:xfrm>
              <a:off x="3071802" y="2500306"/>
              <a:ext cx="2857519" cy="2714644"/>
              <a:chOff x="2238" y="1769"/>
              <a:chExt cx="1361" cy="1361"/>
            </a:xfrm>
          </p:grpSpPr>
          <p:sp>
            <p:nvSpPr>
              <p:cNvPr id="16403" name="Oval 11"/>
              <p:cNvSpPr>
                <a:spLocks noChangeArrowheads="1"/>
              </p:cNvSpPr>
              <p:nvPr/>
            </p:nvSpPr>
            <p:spPr bwMode="gray">
              <a:xfrm>
                <a:off x="2238" y="1769"/>
                <a:ext cx="1361" cy="1361"/>
              </a:xfrm>
              <a:prstGeom prst="ellipse">
                <a:avLst/>
              </a:prstGeom>
              <a:gradFill rotWithShape="1">
                <a:gsLst>
                  <a:gs pos="0">
                    <a:srgbClr val="93D4E9"/>
                  </a:gs>
                  <a:gs pos="50000">
                    <a:srgbClr val="0099CC"/>
                  </a:gs>
                  <a:gs pos="100000">
                    <a:srgbClr val="93D4E9"/>
                  </a:gs>
                </a:gsLst>
                <a:lin ang="2700000" scaled="1"/>
              </a:gradFill>
              <a:ln w="9525">
                <a:noFill/>
                <a:round/>
                <a:headEnd/>
                <a:tailEnd/>
              </a:ln>
            </p:spPr>
            <p:txBody>
              <a:bodyPr wrap="none" anchor="ctr">
                <a:spAutoFit/>
              </a:bodyPr>
              <a:lstStyle/>
              <a:p>
                <a:endParaRPr lang="ru-RU" dirty="0"/>
              </a:p>
            </p:txBody>
          </p:sp>
          <p:sp>
            <p:nvSpPr>
              <p:cNvPr id="16404" name="Oval 12"/>
              <p:cNvSpPr>
                <a:spLocks noChangeArrowheads="1"/>
              </p:cNvSpPr>
              <p:nvPr/>
            </p:nvSpPr>
            <p:spPr bwMode="gray">
              <a:xfrm>
                <a:off x="2327" y="1858"/>
                <a:ext cx="1183" cy="1183"/>
              </a:xfrm>
              <a:prstGeom prst="ellipse">
                <a:avLst/>
              </a:prstGeom>
              <a:gradFill rotWithShape="1">
                <a:gsLst>
                  <a:gs pos="0">
                    <a:srgbClr val="00536E"/>
                  </a:gs>
                  <a:gs pos="50000">
                    <a:srgbClr val="0099CC"/>
                  </a:gs>
                  <a:gs pos="100000">
                    <a:srgbClr val="00536E"/>
                  </a:gs>
                </a:gsLst>
                <a:lin ang="18900000" scaled="1"/>
              </a:gradFill>
              <a:ln w="9525">
                <a:noFill/>
                <a:round/>
                <a:headEnd/>
                <a:tailEnd/>
              </a:ln>
            </p:spPr>
            <p:txBody>
              <a:bodyPr anchor="ctr">
                <a:spAutoFit/>
              </a:bodyPr>
              <a:lstStyle/>
              <a:p>
                <a:endParaRPr lang="ru-RU" dirty="0"/>
              </a:p>
            </p:txBody>
          </p:sp>
          <p:sp>
            <p:nvSpPr>
              <p:cNvPr id="16405" name="Oval 13"/>
              <p:cNvSpPr>
                <a:spLocks noChangeArrowheads="1"/>
              </p:cNvSpPr>
              <p:nvPr/>
            </p:nvSpPr>
            <p:spPr bwMode="gray">
              <a:xfrm>
                <a:off x="2328" y="1860"/>
                <a:ext cx="1183" cy="1183"/>
              </a:xfrm>
              <a:prstGeom prst="ellipse">
                <a:avLst/>
              </a:prstGeom>
              <a:gradFill rotWithShape="1">
                <a:gsLst>
                  <a:gs pos="0">
                    <a:srgbClr val="006182"/>
                  </a:gs>
                  <a:gs pos="100000">
                    <a:srgbClr val="0099CC">
                      <a:alpha val="0"/>
                    </a:srgbClr>
                  </a:gs>
                </a:gsLst>
                <a:lin ang="2700000" scaled="1"/>
              </a:gradFill>
              <a:ln w="9525">
                <a:noFill/>
                <a:round/>
                <a:headEnd/>
                <a:tailEnd/>
              </a:ln>
            </p:spPr>
            <p:txBody>
              <a:bodyPr anchor="ctr">
                <a:spAutoFit/>
              </a:bodyPr>
              <a:lstStyle/>
              <a:p>
                <a:endParaRPr lang="ru-RU" dirty="0"/>
              </a:p>
            </p:txBody>
          </p:sp>
          <p:sp>
            <p:nvSpPr>
              <p:cNvPr id="16406" name="Oval 14"/>
              <p:cNvSpPr>
                <a:spLocks noChangeArrowheads="1"/>
              </p:cNvSpPr>
              <p:nvPr/>
            </p:nvSpPr>
            <p:spPr bwMode="gray">
              <a:xfrm>
                <a:off x="2391" y="1917"/>
                <a:ext cx="1065" cy="1065"/>
              </a:xfrm>
              <a:prstGeom prst="ellipse">
                <a:avLst/>
              </a:prstGeom>
              <a:solidFill>
                <a:srgbClr val="333333"/>
              </a:solidFill>
              <a:ln w="9525">
                <a:noFill/>
                <a:round/>
                <a:headEnd/>
                <a:tailEnd/>
              </a:ln>
            </p:spPr>
            <p:txBody>
              <a:bodyPr anchor="ctr">
                <a:spAutoFit/>
              </a:bodyPr>
              <a:lstStyle/>
              <a:p>
                <a:endParaRPr lang="ru-RU" dirty="0"/>
              </a:p>
            </p:txBody>
          </p:sp>
          <p:grpSp>
            <p:nvGrpSpPr>
              <p:cNvPr id="16407" name="Group 15"/>
              <p:cNvGrpSpPr>
                <a:grpSpLocks/>
              </p:cNvGrpSpPr>
              <p:nvPr/>
            </p:nvGrpSpPr>
            <p:grpSpPr bwMode="auto">
              <a:xfrm>
                <a:off x="2410" y="1929"/>
                <a:ext cx="1031" cy="1031"/>
                <a:chOff x="4166" y="1706"/>
                <a:chExt cx="1252" cy="1252"/>
              </a:xfrm>
            </p:grpSpPr>
            <p:sp>
              <p:nvSpPr>
                <p:cNvPr id="16408" name="Oval 16"/>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w="9525">
                  <a:noFill/>
                  <a:round/>
                  <a:headEnd/>
                  <a:tailEnd/>
                </a:ln>
              </p:spPr>
              <p:txBody>
                <a:bodyPr vert="eaVert" wrap="none" anchor="ctr"/>
                <a:lstStyle/>
                <a:p>
                  <a:endParaRPr lang="ru-RU" dirty="0"/>
                </a:p>
              </p:txBody>
            </p:sp>
            <p:sp>
              <p:nvSpPr>
                <p:cNvPr id="16409" name="Oval 17"/>
                <p:cNvSpPr>
                  <a:spLocks noChangeArrowheads="1"/>
                </p:cNvSpPr>
                <p:nvPr/>
              </p:nvSpPr>
              <p:spPr bwMode="gray">
                <a:xfrm>
                  <a:off x="4182" y="1713"/>
                  <a:ext cx="1222" cy="1221"/>
                </a:xfrm>
                <a:prstGeom prst="ellipse">
                  <a:avLst/>
                </a:prstGeom>
                <a:gradFill rotWithShape="1">
                  <a:gsLst>
                    <a:gs pos="0">
                      <a:srgbClr val="D6E1E2">
                        <a:alpha val="0"/>
                      </a:srgbClr>
                    </a:gs>
                    <a:gs pos="100000">
                      <a:srgbClr val="F1F5F5"/>
                    </a:gs>
                  </a:gsLst>
                  <a:lin ang="5400000" scaled="1"/>
                </a:gradFill>
                <a:ln w="9525">
                  <a:noFill/>
                  <a:round/>
                  <a:headEnd/>
                  <a:tailEnd/>
                </a:ln>
              </p:spPr>
              <p:txBody>
                <a:bodyPr vert="eaVert" wrap="none" anchor="ctr"/>
                <a:lstStyle/>
                <a:p>
                  <a:endParaRPr lang="ru-RU" dirty="0"/>
                </a:p>
              </p:txBody>
            </p:sp>
            <p:sp>
              <p:nvSpPr>
                <p:cNvPr id="16410" name="Oval 18"/>
                <p:cNvSpPr>
                  <a:spLocks noChangeArrowheads="1"/>
                </p:cNvSpPr>
                <p:nvPr/>
              </p:nvSpPr>
              <p:spPr bwMode="gray">
                <a:xfrm>
                  <a:off x="4195" y="1725"/>
                  <a:ext cx="1162" cy="1141"/>
                </a:xfrm>
                <a:prstGeom prst="ellipse">
                  <a:avLst/>
                </a:prstGeom>
                <a:gradFill rotWithShape="1">
                  <a:gsLst>
                    <a:gs pos="0">
                      <a:srgbClr val="AAB2B3"/>
                    </a:gs>
                    <a:gs pos="100000">
                      <a:srgbClr val="D6E1E2">
                        <a:alpha val="48000"/>
                      </a:srgbClr>
                    </a:gs>
                  </a:gsLst>
                  <a:lin ang="5400000" scaled="1"/>
                </a:gradFill>
                <a:ln w="9525">
                  <a:noFill/>
                  <a:round/>
                  <a:headEnd/>
                  <a:tailEnd/>
                </a:ln>
              </p:spPr>
              <p:txBody>
                <a:bodyPr vert="eaVert" wrap="none" anchor="ctr"/>
                <a:lstStyle/>
                <a:p>
                  <a:endParaRPr lang="ru-RU" dirty="0"/>
                </a:p>
              </p:txBody>
            </p:sp>
            <p:sp>
              <p:nvSpPr>
                <p:cNvPr id="16411" name="Oval 19"/>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w="9525">
                  <a:noFill/>
                  <a:round/>
                  <a:headEnd/>
                  <a:tailEnd/>
                </a:ln>
              </p:spPr>
              <p:txBody>
                <a:bodyPr vert="eaVert" wrap="none" anchor="ctr"/>
                <a:lstStyle/>
                <a:p>
                  <a:endParaRPr lang="ru-RU" dirty="0"/>
                </a:p>
              </p:txBody>
            </p:sp>
          </p:grpSp>
        </p:grpSp>
        <p:pic>
          <p:nvPicPr>
            <p:cNvPr id="16402" name="Picture 2" descr="C:\Documents and Settings\User\Рабочий стол\ПРАВИТЕЛЬСТВЕННЫЙ ЧАС НА 19.11.2012\слайды\службы\СК\фото СК\ПЧ\images (1).jpg"/>
            <p:cNvPicPr>
              <a:picLocks noChangeAspect="1" noChangeArrowheads="1"/>
            </p:cNvPicPr>
            <p:nvPr/>
          </p:nvPicPr>
          <p:blipFill>
            <a:blip r:embed="rId2" cstate="print"/>
            <a:srcRect/>
            <a:stretch>
              <a:fillRect/>
            </a:stretch>
          </p:blipFill>
          <p:spPr bwMode="auto">
            <a:xfrm>
              <a:off x="3857620" y="3233745"/>
              <a:ext cx="1266825" cy="1266825"/>
            </a:xfrm>
            <a:prstGeom prst="rect">
              <a:avLst/>
            </a:prstGeom>
            <a:noFill/>
            <a:ln w="9525">
              <a:noFill/>
              <a:miter lim="800000"/>
              <a:headEnd/>
              <a:tailEnd/>
            </a:ln>
          </p:spPr>
        </p:pic>
      </p:grpSp>
      <p:sp>
        <p:nvSpPr>
          <p:cNvPr id="38" name="Стрелка вниз 37"/>
          <p:cNvSpPr/>
          <p:nvPr/>
        </p:nvSpPr>
        <p:spPr>
          <a:xfrm>
            <a:off x="3929063" y="4857750"/>
            <a:ext cx="1571625" cy="5715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sp>
        <p:nvSpPr>
          <p:cNvPr id="40" name="TextBox 39"/>
          <p:cNvSpPr txBox="1">
            <a:spLocks noChangeArrowheads="1"/>
          </p:cNvSpPr>
          <p:nvPr/>
        </p:nvSpPr>
        <p:spPr bwMode="auto">
          <a:xfrm>
            <a:off x="-32" y="1785926"/>
            <a:ext cx="2428875" cy="4524315"/>
          </a:xfrm>
          <a:prstGeom prst="rect">
            <a:avLst/>
          </a:prstGeom>
          <a:noFill/>
          <a:ln w="9525">
            <a:noFill/>
            <a:miter lim="800000"/>
            <a:headEnd/>
            <a:tailEnd/>
          </a:ln>
        </p:spPr>
        <p:txBody>
          <a:bodyPr>
            <a:spAutoFit/>
          </a:bodyPr>
          <a:lstStyle/>
          <a:p>
            <a:pPr algn="just"/>
            <a:r>
              <a:rPr lang="kk-KZ" b="1" dirty="0"/>
              <a:t>-</a:t>
            </a:r>
            <a:r>
              <a:rPr lang="kk-KZ" dirty="0"/>
              <a:t> қылмыстық іс жүргізу құқығының қайнар көздерін; </a:t>
            </a:r>
            <a:endParaRPr lang="ru-RU" dirty="0"/>
          </a:p>
          <a:p>
            <a:pPr algn="just"/>
            <a:r>
              <a:rPr lang="kk-KZ" b="1" dirty="0"/>
              <a:t>- </a:t>
            </a:r>
            <a:r>
              <a:rPr lang="kk-KZ" dirty="0"/>
              <a:t>қылмыстық іс жүргізудің негізгі қағидаларын; қылмыстық істі жүргізу барысында қолданылатын дәлелдемелер мен дәлелдеуді; </a:t>
            </a:r>
            <a:endParaRPr lang="ru-RU" dirty="0"/>
          </a:p>
          <a:p>
            <a:pPr algn="just"/>
            <a:r>
              <a:rPr lang="kk-KZ" b="1" dirty="0"/>
              <a:t>- </a:t>
            </a:r>
            <a:r>
              <a:rPr lang="kk-KZ" dirty="0"/>
              <a:t>қылмыстық процеске қатысушылардың процессуалдық жағдайын; </a:t>
            </a:r>
            <a:endParaRPr lang="ru-RU" dirty="0"/>
          </a:p>
        </p:txBody>
      </p:sp>
      <p:sp>
        <p:nvSpPr>
          <p:cNvPr id="37" name="Стрелка влево 36"/>
          <p:cNvSpPr/>
          <p:nvPr/>
        </p:nvSpPr>
        <p:spPr>
          <a:xfrm>
            <a:off x="2786063" y="3000375"/>
            <a:ext cx="714375" cy="157162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grpSp>
        <p:nvGrpSpPr>
          <p:cNvPr id="7" name="Группа 49"/>
          <p:cNvGrpSpPr>
            <a:grpSpLocks/>
          </p:cNvGrpSpPr>
          <p:nvPr/>
        </p:nvGrpSpPr>
        <p:grpSpPr bwMode="auto">
          <a:xfrm>
            <a:off x="2071668" y="2286000"/>
            <a:ext cx="501668" cy="4000520"/>
            <a:chOff x="2071653" y="2143910"/>
            <a:chExt cx="501672" cy="3999739"/>
          </a:xfrm>
        </p:grpSpPr>
        <p:cxnSp>
          <p:nvCxnSpPr>
            <p:cNvPr id="20" name="Прямая соединительная линия 19"/>
            <p:cNvCxnSpPr/>
            <p:nvPr/>
          </p:nvCxnSpPr>
          <p:spPr>
            <a:xfrm rot="5400000">
              <a:off x="928201" y="3785858"/>
              <a:ext cx="3285484"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rot="5400000">
              <a:off x="1965361" y="5535685"/>
              <a:ext cx="714256" cy="5016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9" name="Стрелка вправо 38"/>
          <p:cNvSpPr/>
          <p:nvPr/>
        </p:nvSpPr>
        <p:spPr>
          <a:xfrm>
            <a:off x="5929313" y="3000375"/>
            <a:ext cx="642937" cy="150018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grpSp>
        <p:nvGrpSpPr>
          <p:cNvPr id="8" name="Группа 50"/>
          <p:cNvGrpSpPr>
            <a:grpSpLocks/>
          </p:cNvGrpSpPr>
          <p:nvPr/>
        </p:nvGrpSpPr>
        <p:grpSpPr bwMode="auto">
          <a:xfrm>
            <a:off x="6643694" y="2286000"/>
            <a:ext cx="571512" cy="4000519"/>
            <a:chOff x="6785784" y="2143116"/>
            <a:chExt cx="571028" cy="4000547"/>
          </a:xfrm>
        </p:grpSpPr>
        <p:cxnSp>
          <p:nvCxnSpPr>
            <p:cNvPr id="32" name="Прямая соединительная линия 31"/>
            <p:cNvCxnSpPr/>
            <p:nvPr/>
          </p:nvCxnSpPr>
          <p:spPr>
            <a:xfrm rot="5400000">
              <a:off x="5143503" y="3785397"/>
              <a:ext cx="3286148"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rot="16200000" flipH="1">
              <a:off x="6715680" y="5502532"/>
              <a:ext cx="714401" cy="5678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8" name="TextBox 47"/>
          <p:cNvSpPr txBox="1">
            <a:spLocks noChangeArrowheads="1"/>
          </p:cNvSpPr>
          <p:nvPr/>
        </p:nvSpPr>
        <p:spPr bwMode="auto">
          <a:xfrm>
            <a:off x="6786578" y="1857364"/>
            <a:ext cx="2357422" cy="4801314"/>
          </a:xfrm>
          <a:prstGeom prst="rect">
            <a:avLst/>
          </a:prstGeom>
          <a:noFill/>
          <a:ln w="9525">
            <a:noFill/>
            <a:miter lim="800000"/>
            <a:headEnd/>
            <a:tailEnd/>
          </a:ln>
        </p:spPr>
        <p:txBody>
          <a:bodyPr wrap="square">
            <a:spAutoFit/>
          </a:bodyPr>
          <a:lstStyle/>
          <a:p>
            <a:pPr algn="just"/>
            <a:r>
              <a:rPr lang="kk-KZ" b="1" dirty="0"/>
              <a:t>- </a:t>
            </a:r>
            <a:r>
              <a:rPr lang="kk-KZ" dirty="0"/>
              <a:t>процессуалдық мәжбүрлеу шараларын қолданудың негіздерін және процессуалдық тәртібін; </a:t>
            </a:r>
            <a:endParaRPr lang="ru-RU" dirty="0"/>
          </a:p>
          <a:p>
            <a:pPr algn="just"/>
            <a:r>
              <a:rPr lang="kk-KZ" b="1" dirty="0"/>
              <a:t>-</a:t>
            </a:r>
            <a:r>
              <a:rPr lang="kk-KZ" dirty="0"/>
              <a:t>қылмыстық іс жүргізудің әр бір сатысының мәнін, мазмұнын, міндеттерін;</a:t>
            </a:r>
            <a:endParaRPr lang="ru-RU" dirty="0"/>
          </a:p>
          <a:p>
            <a:pPr algn="just"/>
            <a:r>
              <a:rPr lang="kk-KZ" b="1" dirty="0"/>
              <a:t>-</a:t>
            </a:r>
            <a:r>
              <a:rPr lang="kk-KZ" dirty="0"/>
              <a:t> тергеу және сот әрекеттерін жүргізудің процессуалдық тәртібін;</a:t>
            </a:r>
            <a:endParaRPr lang="ru-RU" dirty="0"/>
          </a:p>
        </p:txBody>
      </p:sp>
      <p:sp>
        <p:nvSpPr>
          <p:cNvPr id="49" name="TextBox 48"/>
          <p:cNvSpPr txBox="1">
            <a:spLocks noChangeArrowheads="1"/>
          </p:cNvSpPr>
          <p:nvPr/>
        </p:nvSpPr>
        <p:spPr bwMode="auto">
          <a:xfrm>
            <a:off x="2571750" y="5715000"/>
            <a:ext cx="4214813" cy="923330"/>
          </a:xfrm>
          <a:prstGeom prst="rect">
            <a:avLst/>
          </a:prstGeom>
          <a:noFill/>
          <a:ln w="9525">
            <a:noFill/>
            <a:miter lim="800000"/>
            <a:headEnd/>
            <a:tailEnd/>
          </a:ln>
        </p:spPr>
        <p:txBody>
          <a:bodyPr>
            <a:spAutoFit/>
          </a:bodyPr>
          <a:lstStyle/>
          <a:p>
            <a:pPr algn="just"/>
            <a:r>
              <a:rPr lang="kk-KZ" b="1" dirty="0"/>
              <a:t>-</a:t>
            </a:r>
            <a:r>
              <a:rPr lang="kk-KZ" dirty="0"/>
              <a:t>қылмыстық істердің жекелеген санаттары бойынша іс жүргізудің ерекшеліктерін меңгеру. </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1000" fill="hold"/>
                                        <p:tgtEl>
                                          <p:spTgt spid="2"/>
                                        </p:tgtEl>
                                        <p:attrNameLst>
                                          <p:attrName>ppt_w</p:attrName>
                                        </p:attrNameLst>
                                      </p:cBhvr>
                                      <p:tavLst>
                                        <p:tav tm="0">
                                          <p:val>
                                            <p:strVal val="#ppt_w*0.70"/>
                                          </p:val>
                                        </p:tav>
                                        <p:tav tm="100000">
                                          <p:val>
                                            <p:strVal val="#ppt_w"/>
                                          </p:val>
                                        </p:tav>
                                      </p:tavLst>
                                    </p:anim>
                                    <p:anim calcmode="lin" valueType="num">
                                      <p:cBhvr>
                                        <p:cTn id="14" dur="1000" fill="hold"/>
                                        <p:tgtEl>
                                          <p:spTgt spid="2"/>
                                        </p:tgtEl>
                                        <p:attrNameLst>
                                          <p:attrName>ppt_h</p:attrName>
                                        </p:attrNameLst>
                                      </p:cBhvr>
                                      <p:tavLst>
                                        <p:tav tm="0">
                                          <p:val>
                                            <p:strVal val="#ppt_h"/>
                                          </p:val>
                                        </p:tav>
                                        <p:tav tm="100000">
                                          <p:val>
                                            <p:strVal val="#ppt_h"/>
                                          </p:val>
                                        </p:tav>
                                      </p:tavLst>
                                    </p:anim>
                                    <p:animEffect transition="in" filter="fade">
                                      <p:cBhvr>
                                        <p:cTn id="15" dur="1000"/>
                                        <p:tgtEl>
                                          <p:spTgt spid="2"/>
                                        </p:tgtEl>
                                      </p:cBhvr>
                                    </p:animEffect>
                                  </p:childTnLst>
                                </p:cTn>
                              </p:par>
                            </p:childTnLst>
                          </p:cTn>
                        </p:par>
                        <p:par>
                          <p:cTn id="16" fill="hold">
                            <p:stCondLst>
                              <p:cond delay="2000"/>
                            </p:stCondLst>
                            <p:childTnLst>
                              <p:par>
                                <p:cTn id="17" presetID="23" presetClass="entr" presetSubtype="16" fill="hold" grpId="0" nodeType="after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p:cTn id="19" dur="1000" fill="hold"/>
                                        <p:tgtEl>
                                          <p:spTgt spid="37"/>
                                        </p:tgtEl>
                                        <p:attrNameLst>
                                          <p:attrName>ppt_w</p:attrName>
                                        </p:attrNameLst>
                                      </p:cBhvr>
                                      <p:tavLst>
                                        <p:tav tm="0">
                                          <p:val>
                                            <p:fltVal val="0"/>
                                          </p:val>
                                        </p:tav>
                                        <p:tav tm="100000">
                                          <p:val>
                                            <p:strVal val="#ppt_w"/>
                                          </p:val>
                                        </p:tav>
                                      </p:tavLst>
                                    </p:anim>
                                    <p:anim calcmode="lin" valueType="num">
                                      <p:cBhvr>
                                        <p:cTn id="20" dur="1000" fill="hold"/>
                                        <p:tgtEl>
                                          <p:spTgt spid="37"/>
                                        </p:tgtEl>
                                        <p:attrNameLst>
                                          <p:attrName>ppt_h</p:attrName>
                                        </p:attrNameLst>
                                      </p:cBhvr>
                                      <p:tavLst>
                                        <p:tav tm="0">
                                          <p:val>
                                            <p:fltVal val="0"/>
                                          </p:val>
                                        </p:tav>
                                        <p:tav tm="100000">
                                          <p:val>
                                            <p:strVal val="#ppt_h"/>
                                          </p:val>
                                        </p:tav>
                                      </p:tavLst>
                                    </p:anim>
                                  </p:childTnLst>
                                </p:cTn>
                              </p:par>
                              <p:par>
                                <p:cTn id="21" presetID="10"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childTnLst>
                                </p:cTn>
                              </p:par>
                              <p:par>
                                <p:cTn id="24" presetID="1" presetClass="entr" presetSubtype="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childTnLst>
                                </p:cTn>
                              </p:par>
                              <p:par>
                                <p:cTn id="26" presetID="9" presetClass="entr" presetSubtype="0" fill="hold" grpId="0"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dissolve">
                                      <p:cBhvr>
                                        <p:cTn id="28" dur="1000"/>
                                        <p:tgtEl>
                                          <p:spTgt spid="40"/>
                                        </p:tgtEl>
                                      </p:cBhvr>
                                    </p:animEffect>
                                  </p:childTnLst>
                                </p:cTn>
                              </p:par>
                            </p:childTnLst>
                          </p:cTn>
                        </p:par>
                        <p:par>
                          <p:cTn id="29" fill="hold">
                            <p:stCondLst>
                              <p:cond delay="3000"/>
                            </p:stCondLst>
                            <p:childTnLst>
                              <p:par>
                                <p:cTn id="30" presetID="23" presetClass="entr" presetSubtype="16"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p:cTn id="32" dur="1000" fill="hold"/>
                                        <p:tgtEl>
                                          <p:spTgt spid="39"/>
                                        </p:tgtEl>
                                        <p:attrNameLst>
                                          <p:attrName>ppt_w</p:attrName>
                                        </p:attrNameLst>
                                      </p:cBhvr>
                                      <p:tavLst>
                                        <p:tav tm="0">
                                          <p:val>
                                            <p:fltVal val="0"/>
                                          </p:val>
                                        </p:tav>
                                        <p:tav tm="100000">
                                          <p:val>
                                            <p:strVal val="#ppt_w"/>
                                          </p:val>
                                        </p:tav>
                                      </p:tavLst>
                                    </p:anim>
                                    <p:anim calcmode="lin" valueType="num">
                                      <p:cBhvr>
                                        <p:cTn id="33" dur="1000" fill="hold"/>
                                        <p:tgtEl>
                                          <p:spTgt spid="39"/>
                                        </p:tgtEl>
                                        <p:attrNameLst>
                                          <p:attrName>ppt_h</p:attrName>
                                        </p:attrNameLst>
                                      </p:cBhvr>
                                      <p:tavLst>
                                        <p:tav tm="0">
                                          <p:val>
                                            <p:fltVal val="0"/>
                                          </p:val>
                                        </p:tav>
                                        <p:tav tm="100000">
                                          <p:val>
                                            <p:strVal val="#ppt_h"/>
                                          </p:val>
                                        </p:tav>
                                      </p:tavLst>
                                    </p:anim>
                                  </p:childTnLst>
                                </p:cTn>
                              </p:par>
                              <p:par>
                                <p:cTn id="34" presetID="10" presetClass="entr" presetSubtype="0" fill="hold"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48"/>
                                        </p:tgtEl>
                                        <p:attrNameLst>
                                          <p:attrName>style.visibility</p:attrName>
                                        </p:attrNameLst>
                                      </p:cBhvr>
                                      <p:to>
                                        <p:strVal val="visible"/>
                                      </p:to>
                                    </p:set>
                                    <p:animEffect transition="in" filter="dissolve">
                                      <p:cBhvr>
                                        <p:cTn id="39" dur="1000"/>
                                        <p:tgtEl>
                                          <p:spTgt spid="48"/>
                                        </p:tgtEl>
                                      </p:cBhvr>
                                    </p:animEffect>
                                  </p:childTnLst>
                                </p:cTn>
                              </p:par>
                            </p:childTnLst>
                          </p:cTn>
                        </p:par>
                        <p:par>
                          <p:cTn id="40" fill="hold">
                            <p:stCondLst>
                              <p:cond delay="4000"/>
                            </p:stCondLst>
                            <p:childTnLst>
                              <p:par>
                                <p:cTn id="41" presetID="23" presetClass="entr" presetSubtype="16" fill="hold" grpId="0"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p:cTn id="43" dur="1000" fill="hold"/>
                                        <p:tgtEl>
                                          <p:spTgt spid="38"/>
                                        </p:tgtEl>
                                        <p:attrNameLst>
                                          <p:attrName>ppt_w</p:attrName>
                                        </p:attrNameLst>
                                      </p:cBhvr>
                                      <p:tavLst>
                                        <p:tav tm="0">
                                          <p:val>
                                            <p:fltVal val="0"/>
                                          </p:val>
                                        </p:tav>
                                        <p:tav tm="100000">
                                          <p:val>
                                            <p:strVal val="#ppt_w"/>
                                          </p:val>
                                        </p:tav>
                                      </p:tavLst>
                                    </p:anim>
                                    <p:anim calcmode="lin" valueType="num">
                                      <p:cBhvr>
                                        <p:cTn id="44" dur="1000" fill="hold"/>
                                        <p:tgtEl>
                                          <p:spTgt spid="38"/>
                                        </p:tgtEl>
                                        <p:attrNameLst>
                                          <p:attrName>ppt_h</p:attrName>
                                        </p:attrNameLst>
                                      </p:cBhvr>
                                      <p:tavLst>
                                        <p:tav tm="0">
                                          <p:val>
                                            <p:fltVal val="0"/>
                                          </p:val>
                                        </p:tav>
                                        <p:tav tm="100000">
                                          <p:val>
                                            <p:strVal val="#ppt_h"/>
                                          </p:val>
                                        </p:tav>
                                      </p:tavLst>
                                    </p:anim>
                                  </p:childTnLst>
                                </p:cTn>
                              </p:par>
                              <p:par>
                                <p:cTn id="45" presetID="9" presetClass="entr" presetSubtype="0" fill="hold" grpId="0" nodeType="with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dissolve">
                                      <p:cBhvr>
                                        <p:cTn id="47" dur="1000"/>
                                        <p:tgtEl>
                                          <p:spTgt spid="49"/>
                                        </p:tgtEl>
                                      </p:cBhvr>
                                    </p:animEffect>
                                  </p:childTnLst>
                                </p:cTn>
                              </p:par>
                              <p:par>
                                <p:cTn id="48" presetID="27" presetClass="emph" presetSubtype="0" repeatCount="3000" fill="hold" grpId="1" nodeType="withEffect">
                                  <p:stCondLst>
                                    <p:cond delay="0"/>
                                  </p:stCondLst>
                                  <p:childTnLst>
                                    <p:animClr clrSpc="rgb" dir="cw">
                                      <p:cBhvr override="childStyle">
                                        <p:cTn id="49" dur="500" autoRev="1" fill="hold"/>
                                        <p:tgtEl>
                                          <p:spTgt spid="37"/>
                                        </p:tgtEl>
                                        <p:attrNameLst>
                                          <p:attrName>style.color</p:attrName>
                                        </p:attrNameLst>
                                      </p:cBhvr>
                                      <p:to>
                                        <a:schemeClr val="bg1"/>
                                      </p:to>
                                    </p:animClr>
                                    <p:animClr clrSpc="rgb" dir="cw">
                                      <p:cBhvr>
                                        <p:cTn id="50" dur="500" autoRev="1" fill="hold"/>
                                        <p:tgtEl>
                                          <p:spTgt spid="37"/>
                                        </p:tgtEl>
                                        <p:attrNameLst>
                                          <p:attrName>fillcolor</p:attrName>
                                        </p:attrNameLst>
                                      </p:cBhvr>
                                      <p:to>
                                        <a:schemeClr val="bg1"/>
                                      </p:to>
                                    </p:animClr>
                                    <p:set>
                                      <p:cBhvr>
                                        <p:cTn id="51" dur="500" autoRev="1" fill="hold"/>
                                        <p:tgtEl>
                                          <p:spTgt spid="37"/>
                                        </p:tgtEl>
                                        <p:attrNameLst>
                                          <p:attrName>fill.type</p:attrName>
                                        </p:attrNameLst>
                                      </p:cBhvr>
                                      <p:to>
                                        <p:strVal val="solid"/>
                                      </p:to>
                                    </p:set>
                                    <p:set>
                                      <p:cBhvr>
                                        <p:cTn id="52" dur="500" autoRev="1" fill="hold"/>
                                        <p:tgtEl>
                                          <p:spTgt spid="37"/>
                                        </p:tgtEl>
                                        <p:attrNameLst>
                                          <p:attrName>fill.on</p:attrName>
                                        </p:attrNameLst>
                                      </p:cBhvr>
                                      <p:to>
                                        <p:strVal val="true"/>
                                      </p:to>
                                    </p:set>
                                  </p:childTnLst>
                                </p:cTn>
                              </p:par>
                              <p:par>
                                <p:cTn id="53" presetID="27" presetClass="emph" presetSubtype="0" repeatCount="3000" fill="hold" grpId="1" nodeType="withEffect">
                                  <p:stCondLst>
                                    <p:cond delay="0"/>
                                  </p:stCondLst>
                                  <p:childTnLst>
                                    <p:animClr clrSpc="rgb" dir="cw">
                                      <p:cBhvr override="childStyle">
                                        <p:cTn id="54" dur="500" autoRev="1" fill="hold"/>
                                        <p:tgtEl>
                                          <p:spTgt spid="38"/>
                                        </p:tgtEl>
                                        <p:attrNameLst>
                                          <p:attrName>style.color</p:attrName>
                                        </p:attrNameLst>
                                      </p:cBhvr>
                                      <p:to>
                                        <a:schemeClr val="bg1"/>
                                      </p:to>
                                    </p:animClr>
                                    <p:animClr clrSpc="rgb" dir="cw">
                                      <p:cBhvr>
                                        <p:cTn id="55" dur="500" autoRev="1" fill="hold"/>
                                        <p:tgtEl>
                                          <p:spTgt spid="38"/>
                                        </p:tgtEl>
                                        <p:attrNameLst>
                                          <p:attrName>fillcolor</p:attrName>
                                        </p:attrNameLst>
                                      </p:cBhvr>
                                      <p:to>
                                        <a:schemeClr val="bg1"/>
                                      </p:to>
                                    </p:animClr>
                                    <p:set>
                                      <p:cBhvr>
                                        <p:cTn id="56" dur="500" autoRev="1" fill="hold"/>
                                        <p:tgtEl>
                                          <p:spTgt spid="38"/>
                                        </p:tgtEl>
                                        <p:attrNameLst>
                                          <p:attrName>fill.type</p:attrName>
                                        </p:attrNameLst>
                                      </p:cBhvr>
                                      <p:to>
                                        <p:strVal val="solid"/>
                                      </p:to>
                                    </p:set>
                                    <p:set>
                                      <p:cBhvr>
                                        <p:cTn id="57" dur="500" autoRev="1" fill="hold"/>
                                        <p:tgtEl>
                                          <p:spTgt spid="38"/>
                                        </p:tgtEl>
                                        <p:attrNameLst>
                                          <p:attrName>fill.on</p:attrName>
                                        </p:attrNameLst>
                                      </p:cBhvr>
                                      <p:to>
                                        <p:strVal val="true"/>
                                      </p:to>
                                    </p:set>
                                  </p:childTnLst>
                                </p:cTn>
                              </p:par>
                              <p:par>
                                <p:cTn id="58" presetID="27" presetClass="emph" presetSubtype="0" repeatCount="3000" fill="hold" grpId="1" nodeType="withEffect">
                                  <p:stCondLst>
                                    <p:cond delay="0"/>
                                  </p:stCondLst>
                                  <p:childTnLst>
                                    <p:animClr clrSpc="rgb" dir="cw">
                                      <p:cBhvr override="childStyle">
                                        <p:cTn id="59" dur="500" autoRev="1" fill="hold"/>
                                        <p:tgtEl>
                                          <p:spTgt spid="39"/>
                                        </p:tgtEl>
                                        <p:attrNameLst>
                                          <p:attrName>style.color</p:attrName>
                                        </p:attrNameLst>
                                      </p:cBhvr>
                                      <p:to>
                                        <a:schemeClr val="bg1"/>
                                      </p:to>
                                    </p:animClr>
                                    <p:animClr clrSpc="rgb" dir="cw">
                                      <p:cBhvr>
                                        <p:cTn id="60" dur="500" autoRev="1" fill="hold"/>
                                        <p:tgtEl>
                                          <p:spTgt spid="39"/>
                                        </p:tgtEl>
                                        <p:attrNameLst>
                                          <p:attrName>fillcolor</p:attrName>
                                        </p:attrNameLst>
                                      </p:cBhvr>
                                      <p:to>
                                        <a:schemeClr val="bg1"/>
                                      </p:to>
                                    </p:animClr>
                                    <p:set>
                                      <p:cBhvr>
                                        <p:cTn id="61" dur="500" autoRev="1" fill="hold"/>
                                        <p:tgtEl>
                                          <p:spTgt spid="39"/>
                                        </p:tgtEl>
                                        <p:attrNameLst>
                                          <p:attrName>fill.type</p:attrName>
                                        </p:attrNameLst>
                                      </p:cBhvr>
                                      <p:to>
                                        <p:strVal val="solid"/>
                                      </p:to>
                                    </p:set>
                                    <p:set>
                                      <p:cBhvr>
                                        <p:cTn id="62" dur="500" autoRev="1" fill="hold"/>
                                        <p:tgtEl>
                                          <p:spTgt spid="39"/>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8" grpId="0" animBg="1"/>
      <p:bldP spid="38" grpId="1" animBg="1"/>
      <p:bldP spid="40" grpId="0"/>
      <p:bldP spid="37" grpId="0" animBg="1"/>
      <p:bldP spid="37" grpId="1" animBg="1"/>
      <p:bldP spid="39" grpId="0" animBg="1"/>
      <p:bldP spid="39" grpId="1" animBg="1"/>
      <p:bldP spid="48" grpId="0"/>
      <p:bldP spid="4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6CE91F0A-A081-490C-BE70-762C0F380831}"/>
              </a:ext>
            </a:extLst>
          </p:cNvPr>
          <p:cNvGraphicFramePr>
            <a:graphicFrameLocks noGrp="1"/>
          </p:cNvGraphicFramePr>
          <p:nvPr>
            <p:extLst>
              <p:ext uri="{D42A27DB-BD31-4B8C-83A1-F6EECF244321}">
                <p14:modId xmlns:p14="http://schemas.microsoft.com/office/powerpoint/2010/main" val="2632641662"/>
              </p:ext>
            </p:extLst>
          </p:nvPr>
        </p:nvGraphicFramePr>
        <p:xfrm>
          <a:off x="323528" y="692697"/>
          <a:ext cx="7344815" cy="1628776"/>
        </p:xfrm>
        <a:graphic>
          <a:graphicData uri="http://schemas.openxmlformats.org/drawingml/2006/table">
            <a:tbl>
              <a:tblPr firstRow="1" firstCol="1" bandRow="1">
                <a:tableStyleId>{5C22544A-7EE6-4342-B048-85BDC9FD1C3A}</a:tableStyleId>
              </a:tblPr>
              <a:tblGrid>
                <a:gridCol w="591475">
                  <a:extLst>
                    <a:ext uri="{9D8B030D-6E8A-4147-A177-3AD203B41FA5}">
                      <a16:colId xmlns:a16="http://schemas.microsoft.com/office/drawing/2014/main" val="1616694657"/>
                    </a:ext>
                  </a:extLst>
                </a:gridCol>
                <a:gridCol w="6753340">
                  <a:extLst>
                    <a:ext uri="{9D8B030D-6E8A-4147-A177-3AD203B41FA5}">
                      <a16:colId xmlns:a16="http://schemas.microsoft.com/office/drawing/2014/main" val="477820491"/>
                    </a:ext>
                  </a:extLst>
                </a:gridCol>
              </a:tblGrid>
              <a:tr h="512700">
                <a:tc>
                  <a:txBody>
                    <a:bodyPr/>
                    <a:lstStyle/>
                    <a:p>
                      <a:pPr>
                        <a:lnSpc>
                          <a:spcPct val="107000"/>
                        </a:lnSpc>
                        <a:spcAft>
                          <a:spcPts val="600"/>
                        </a:spcAft>
                      </a:pPr>
                      <a:r>
                        <a:rPr lang="x-none" sz="1800">
                          <a:effectLst/>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600"/>
                        </a:spcAft>
                      </a:pPr>
                      <a:r>
                        <a:rPr lang="x-none" sz="1800" dirty="0">
                          <a:effectLst/>
                        </a:rPr>
                        <a:t>Пәндердің атауы, олардың бөлімдері (тақырыптары)</a:t>
                      </a:r>
                      <a:r>
                        <a:rPr lang="kk-KZ" sz="1800" dirty="0">
                          <a:effectLst/>
                        </a:rPr>
                        <a:t>:</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67984163"/>
                  </a:ext>
                </a:extLst>
              </a:tr>
              <a:tr h="249867">
                <a:tc>
                  <a:txBody>
                    <a:bodyPr/>
                    <a:lstStyle/>
                    <a:p>
                      <a:pPr>
                        <a:lnSpc>
                          <a:spcPct val="107000"/>
                        </a:lnSpc>
                        <a:spcAft>
                          <a:spcPts val="600"/>
                        </a:spcAft>
                      </a:pPr>
                      <a:r>
                        <a:rPr lang="x-none" sz="1800">
                          <a:effectLst/>
                        </a:rPr>
                        <a:t>1</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pPr>
                      <a:r>
                        <a:rPr lang="kk-KZ" sz="1800" dirty="0">
                          <a:effectLst/>
                        </a:rPr>
                        <a:t>Мемлекет және құқық теориясы</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99298951"/>
                  </a:ext>
                </a:extLst>
              </a:tr>
              <a:tr h="249867">
                <a:tc>
                  <a:txBody>
                    <a:bodyPr/>
                    <a:lstStyle/>
                    <a:p>
                      <a:pPr>
                        <a:lnSpc>
                          <a:spcPct val="107000"/>
                        </a:lnSpc>
                        <a:spcAft>
                          <a:spcPts val="600"/>
                        </a:spcAft>
                      </a:pPr>
                      <a:r>
                        <a:rPr lang="kk-KZ" sz="1800">
                          <a:effectLst/>
                        </a:rPr>
                        <a:t>2</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600"/>
                        </a:spcAft>
                      </a:pPr>
                      <a:r>
                        <a:rPr lang="x-none" sz="1800" dirty="0">
                          <a:effectLst/>
                        </a:rPr>
                        <a:t>Қазақстан Республикасы</a:t>
                      </a:r>
                      <a:r>
                        <a:rPr lang="kk-KZ" sz="1800" dirty="0">
                          <a:effectLst/>
                        </a:rPr>
                        <a:t> конституциялық құқығы.</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41056870"/>
                  </a:ext>
                </a:extLst>
              </a:tr>
              <a:tr h="249867">
                <a:tc>
                  <a:txBody>
                    <a:bodyPr/>
                    <a:lstStyle/>
                    <a:p>
                      <a:pPr>
                        <a:lnSpc>
                          <a:spcPct val="107000"/>
                        </a:lnSpc>
                        <a:spcAft>
                          <a:spcPts val="600"/>
                        </a:spcAft>
                      </a:pPr>
                      <a:r>
                        <a:rPr lang="kk-KZ" sz="1800">
                          <a:effectLst/>
                        </a:rPr>
                        <a:t>3</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600"/>
                        </a:spcAft>
                      </a:pPr>
                      <a:r>
                        <a:rPr lang="x-none" sz="1800">
                          <a:effectLst/>
                        </a:rPr>
                        <a:t>Қазақстан Республикасының</a:t>
                      </a:r>
                      <a:r>
                        <a:rPr lang="kk-KZ" sz="1800">
                          <a:effectLst/>
                        </a:rPr>
                        <a:t> Қылмыстық </a:t>
                      </a:r>
                      <a:r>
                        <a:rPr lang="x-none" sz="1800">
                          <a:effectLst/>
                        </a:rPr>
                        <a:t> құқы</a:t>
                      </a:r>
                      <a:r>
                        <a:rPr lang="kk-KZ" sz="1800">
                          <a:effectLst/>
                        </a:rPr>
                        <a:t>ғы</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00082529"/>
                  </a:ext>
                </a:extLst>
              </a:tr>
              <a:tr h="249867">
                <a:tc>
                  <a:txBody>
                    <a:bodyPr/>
                    <a:lstStyle/>
                    <a:p>
                      <a:pPr>
                        <a:lnSpc>
                          <a:spcPct val="107000"/>
                        </a:lnSpc>
                        <a:spcAft>
                          <a:spcPts val="600"/>
                        </a:spcAft>
                      </a:pPr>
                      <a:r>
                        <a:rPr lang="kk-KZ" sz="1800">
                          <a:effectLst/>
                        </a:rPr>
                        <a:t>4</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600"/>
                        </a:spcAft>
                      </a:pPr>
                      <a:r>
                        <a:rPr lang="x-none" sz="1800" dirty="0">
                          <a:effectLst/>
                        </a:rPr>
                        <a:t>Қазақстан Республикасы </a:t>
                      </a:r>
                      <a:r>
                        <a:rPr lang="kk-KZ" sz="1800" dirty="0">
                          <a:effectLst/>
                        </a:rPr>
                        <a:t>А</a:t>
                      </a:r>
                      <a:r>
                        <a:rPr lang="x-none" sz="1800" dirty="0">
                          <a:effectLst/>
                        </a:rPr>
                        <a:t>заматтық құқы</a:t>
                      </a:r>
                      <a:r>
                        <a:rPr lang="kk-KZ" sz="1800" dirty="0">
                          <a:effectLst/>
                        </a:rPr>
                        <a:t>ғы</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88202755"/>
                  </a:ext>
                </a:extLst>
              </a:tr>
            </a:tbl>
          </a:graphicData>
        </a:graphic>
      </p:graphicFrame>
      <p:sp>
        <p:nvSpPr>
          <p:cNvPr id="8" name="Rectangle 1">
            <a:extLst>
              <a:ext uri="{FF2B5EF4-FFF2-40B4-BE49-F238E27FC236}">
                <a16:creationId xmlns:a16="http://schemas.microsoft.com/office/drawing/2014/main" id="{3A86A636-F569-457E-93B6-9EA6A0C4C745}"/>
              </a:ext>
            </a:extLst>
          </p:cNvPr>
          <p:cNvSpPr>
            <a:spLocks noChangeArrowheads="1"/>
          </p:cNvSpPr>
          <p:nvPr/>
        </p:nvSpPr>
        <p:spPr bwMode="auto">
          <a:xfrm>
            <a:off x="179512" y="2378200"/>
            <a:ext cx="886173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0215" algn="just"/>
            <a:r>
              <a:rPr lang="kk-KZ" sz="2400" b="1" dirty="0">
                <a:solidFill>
                  <a:srgbClr val="FF0000"/>
                </a:solidFill>
              </a:rPr>
              <a:t>Постреквизиттер:</a:t>
            </a:r>
            <a:r>
              <a:rPr lang="kk-KZ" sz="2400" dirty="0"/>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600" b="0" i="0" u="none" strike="noStrike" cap="none" normalizeH="0" baseline="0" dirty="0">
              <a:ln>
                <a:noFill/>
              </a:ln>
              <a:solidFill>
                <a:schemeClr val="tx1"/>
              </a:solidFill>
              <a:effectLst/>
              <a:latin typeface="Arial" pitchFamily="34" charset="0"/>
              <a:cs typeface="Arial" pitchFamily="34" charset="0"/>
            </a:endParaRPr>
          </a:p>
        </p:txBody>
      </p:sp>
      <p:sp>
        <p:nvSpPr>
          <p:cNvPr id="9" name="Rectangle 1">
            <a:extLst>
              <a:ext uri="{FF2B5EF4-FFF2-40B4-BE49-F238E27FC236}">
                <a16:creationId xmlns:a16="http://schemas.microsoft.com/office/drawing/2014/main" id="{189F2310-493F-4573-A67E-18BE272EEC84}"/>
              </a:ext>
            </a:extLst>
          </p:cNvPr>
          <p:cNvSpPr>
            <a:spLocks noChangeArrowheads="1"/>
          </p:cNvSpPr>
          <p:nvPr/>
        </p:nvSpPr>
        <p:spPr bwMode="auto">
          <a:xfrm>
            <a:off x="475928" y="246073"/>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0215" algn="just"/>
            <a:r>
              <a:rPr lang="kk-KZ" sz="2400" b="1" dirty="0">
                <a:solidFill>
                  <a:srgbClr val="FF0000"/>
                </a:solidFill>
              </a:rPr>
              <a:t>Пререквизиттер:</a:t>
            </a:r>
            <a:r>
              <a:rPr lang="kk-KZ" sz="2400" dirty="0"/>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6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4" name="Таблица 3">
            <a:extLst>
              <a:ext uri="{FF2B5EF4-FFF2-40B4-BE49-F238E27FC236}">
                <a16:creationId xmlns:a16="http://schemas.microsoft.com/office/drawing/2014/main" id="{35CA97D7-1B63-464E-B1E2-81EFF79AE1B4}"/>
              </a:ext>
            </a:extLst>
          </p:cNvPr>
          <p:cNvGraphicFramePr>
            <a:graphicFrameLocks noGrp="1"/>
          </p:cNvGraphicFramePr>
          <p:nvPr>
            <p:extLst>
              <p:ext uri="{D42A27DB-BD31-4B8C-83A1-F6EECF244321}">
                <p14:modId xmlns:p14="http://schemas.microsoft.com/office/powerpoint/2010/main" val="331122490"/>
              </p:ext>
            </p:extLst>
          </p:nvPr>
        </p:nvGraphicFramePr>
        <p:xfrm>
          <a:off x="323528" y="2852936"/>
          <a:ext cx="7416824" cy="1252588"/>
        </p:xfrm>
        <a:graphic>
          <a:graphicData uri="http://schemas.openxmlformats.org/drawingml/2006/table">
            <a:tbl>
              <a:tblPr firstRow="1" firstCol="1" bandRow="1">
                <a:tableStyleId>{5C22544A-7EE6-4342-B048-85BDC9FD1C3A}</a:tableStyleId>
              </a:tblPr>
              <a:tblGrid>
                <a:gridCol w="597274">
                  <a:extLst>
                    <a:ext uri="{9D8B030D-6E8A-4147-A177-3AD203B41FA5}">
                      <a16:colId xmlns:a16="http://schemas.microsoft.com/office/drawing/2014/main" val="2000964132"/>
                    </a:ext>
                  </a:extLst>
                </a:gridCol>
                <a:gridCol w="6819550">
                  <a:extLst>
                    <a:ext uri="{9D8B030D-6E8A-4147-A177-3AD203B41FA5}">
                      <a16:colId xmlns:a16="http://schemas.microsoft.com/office/drawing/2014/main" val="60048969"/>
                    </a:ext>
                  </a:extLst>
                </a:gridCol>
              </a:tblGrid>
              <a:tr h="360040">
                <a:tc>
                  <a:txBody>
                    <a:bodyPr/>
                    <a:lstStyle/>
                    <a:p>
                      <a:pPr>
                        <a:lnSpc>
                          <a:spcPct val="107000"/>
                        </a:lnSpc>
                        <a:spcAft>
                          <a:spcPts val="600"/>
                        </a:spcAft>
                      </a:pPr>
                      <a:r>
                        <a:rPr lang="x-none" sz="1800">
                          <a:effectLst/>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600"/>
                        </a:spcAft>
                      </a:pPr>
                      <a:r>
                        <a:rPr lang="x-none" sz="1800" dirty="0">
                          <a:effectLst/>
                        </a:rPr>
                        <a:t>Пәндердің атауы, олардың бөлімдері (тақырыптары)</a:t>
                      </a:r>
                      <a:r>
                        <a:rPr lang="kk-KZ" sz="1800" dirty="0">
                          <a:effectLst/>
                        </a:rPr>
                        <a:t>:</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87833803"/>
                  </a:ext>
                </a:extLst>
              </a:tr>
              <a:tr h="297516">
                <a:tc>
                  <a:txBody>
                    <a:bodyPr/>
                    <a:lstStyle/>
                    <a:p>
                      <a:pPr>
                        <a:lnSpc>
                          <a:spcPct val="107000"/>
                        </a:lnSpc>
                        <a:spcAft>
                          <a:spcPts val="600"/>
                        </a:spcAft>
                      </a:pPr>
                      <a:r>
                        <a:rPr lang="kk-KZ" sz="1800">
                          <a:effectLst/>
                        </a:rPr>
                        <a:t>1</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pPr>
                      <a:r>
                        <a:rPr lang="kk-KZ" sz="1800">
                          <a:effectLst/>
                        </a:rPr>
                        <a:t>К</a:t>
                      </a:r>
                      <a:r>
                        <a:rPr lang="ru-RU" sz="1800">
                          <a:effectLst/>
                        </a:rPr>
                        <a:t>риминалистика,</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87704974"/>
                  </a:ext>
                </a:extLst>
              </a:tr>
              <a:tr h="297516">
                <a:tc>
                  <a:txBody>
                    <a:bodyPr/>
                    <a:lstStyle/>
                    <a:p>
                      <a:pPr>
                        <a:lnSpc>
                          <a:spcPct val="107000"/>
                        </a:lnSpc>
                        <a:spcAft>
                          <a:spcPts val="600"/>
                        </a:spcAft>
                      </a:pPr>
                      <a:r>
                        <a:rPr lang="kk-KZ" sz="1800">
                          <a:effectLst/>
                        </a:rPr>
                        <a:t>2</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pPr>
                      <a:r>
                        <a:rPr lang="kk-KZ" sz="1800">
                          <a:effectLst/>
                        </a:rPr>
                        <a:t>П</a:t>
                      </a:r>
                      <a:r>
                        <a:rPr lang="ru-RU" sz="1800">
                          <a:effectLst/>
                        </a:rPr>
                        <a:t>рокурорлық қадағалау</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90563251"/>
                  </a:ext>
                </a:extLst>
              </a:tr>
              <a:tr h="297516">
                <a:tc>
                  <a:txBody>
                    <a:bodyPr/>
                    <a:lstStyle/>
                    <a:p>
                      <a:pPr>
                        <a:lnSpc>
                          <a:spcPct val="107000"/>
                        </a:lnSpc>
                        <a:spcAft>
                          <a:spcPts val="600"/>
                        </a:spcAft>
                      </a:pPr>
                      <a:r>
                        <a:rPr lang="kk-KZ" sz="1800">
                          <a:effectLst/>
                        </a:rPr>
                        <a:t>3</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pPr>
                      <a:r>
                        <a:rPr lang="kk-KZ" sz="1800" dirty="0">
                          <a:effectLst/>
                        </a:rPr>
                        <a:t>А</a:t>
                      </a:r>
                      <a:r>
                        <a:rPr lang="ru-RU" sz="1800" dirty="0" err="1">
                          <a:effectLst/>
                        </a:rPr>
                        <a:t>двокатура</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24489560"/>
                  </a:ext>
                </a:extLst>
              </a:tr>
            </a:tbl>
          </a:graphicData>
        </a:graphic>
      </p:graphicFrame>
      <p:pic>
        <p:nvPicPr>
          <p:cNvPr id="3077" name="Picture 5" descr="Кабинет следователя - Изображение Мемориальный музей ...">
            <a:extLst>
              <a:ext uri="{FF2B5EF4-FFF2-40B4-BE49-F238E27FC236}">
                <a16:creationId xmlns:a16="http://schemas.microsoft.com/office/drawing/2014/main" id="{9636E31A-B881-44B4-BBE2-286D5CD445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672" y="4365104"/>
            <a:ext cx="2913159" cy="2243323"/>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Генеральная прокуратура Республики Казахстан">
            <a:extLst>
              <a:ext uri="{FF2B5EF4-FFF2-40B4-BE49-F238E27FC236}">
                <a16:creationId xmlns:a16="http://schemas.microsoft.com/office/drawing/2014/main" id="{CF5A85E8-E753-4CFA-987E-BE830036D1A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91920" y="4365104"/>
            <a:ext cx="2808312" cy="2243323"/>
          </a:xfrm>
          <a:prstGeom prst="rect">
            <a:avLst/>
          </a:prstGeom>
          <a:noFill/>
          <a:extLst>
            <a:ext uri="{909E8E84-426E-40DD-AFC4-6F175D3DCCD1}">
              <a14:hiddenFill xmlns:a14="http://schemas.microsoft.com/office/drawing/2010/main">
                <a:solidFill>
                  <a:srgbClr val="FFFFFF"/>
                </a:solidFill>
              </a14:hiddenFill>
            </a:ext>
          </a:extLst>
        </p:spPr>
      </p:pic>
      <p:pic>
        <p:nvPicPr>
          <p:cNvPr id="3081" name="Picture 9" descr="судебный кабинет | Северо-Казахстанский областной суд">
            <a:extLst>
              <a:ext uri="{FF2B5EF4-FFF2-40B4-BE49-F238E27FC236}">
                <a16:creationId xmlns:a16="http://schemas.microsoft.com/office/drawing/2014/main" id="{4D384AF2-6C72-48FF-9EA0-22B557FE54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2321" y="4360408"/>
            <a:ext cx="2665007" cy="2243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0487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rot="20872774">
            <a:off x="269250" y="2522881"/>
            <a:ext cx="891487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kk-KZ"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Назарларыңызға рахмет!</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21315</TotalTime>
  <Words>535</Words>
  <Application>Microsoft Office PowerPoint</Application>
  <PresentationFormat>Экран (4:3)</PresentationFormat>
  <Paragraphs>65</Paragraphs>
  <Slides>8</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Roboto</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Izguttiev-N</dc:creator>
  <cp:lastModifiedBy>Администратор</cp:lastModifiedBy>
  <cp:revision>1583</cp:revision>
  <dcterms:created xsi:type="dcterms:W3CDTF">2010-01-27T04:09:22Z</dcterms:created>
  <dcterms:modified xsi:type="dcterms:W3CDTF">2024-11-11T04:57:35Z</dcterms:modified>
</cp:coreProperties>
</file>